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264" r:id="rId6"/>
    <p:sldId id="263" r:id="rId7"/>
    <p:sldId id="261" r:id="rId8"/>
    <p:sldId id="267" r:id="rId9"/>
    <p:sldId id="266" r:id="rId10"/>
    <p:sldId id="269" r:id="rId11"/>
    <p:sldId id="271" r:id="rId12"/>
    <p:sldId id="272" r:id="rId13"/>
    <p:sldId id="273" r:id="rId14"/>
    <p:sldId id="270" r:id="rId15"/>
    <p:sldId id="268" r:id="rId16"/>
    <p:sldId id="274" r:id="rId17"/>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a:cs typeface="ＭＳ Ｐゴシック"/>
      </a:defRPr>
    </a:lvl1pPr>
    <a:lvl2pPr marL="457200" algn="l" rtl="0" fontAlgn="base">
      <a:spcBef>
        <a:spcPct val="0"/>
      </a:spcBef>
      <a:spcAft>
        <a:spcPct val="0"/>
      </a:spcAft>
      <a:defRPr sz="2400" kern="1200">
        <a:solidFill>
          <a:schemeClr val="tx1"/>
        </a:solidFill>
        <a:latin typeface="Arial" pitchFamily="34" charset="0"/>
        <a:ea typeface="ＭＳ Ｐゴシック"/>
        <a:cs typeface="ＭＳ Ｐゴシック"/>
      </a:defRPr>
    </a:lvl2pPr>
    <a:lvl3pPr marL="914400" algn="l" rtl="0" fontAlgn="base">
      <a:spcBef>
        <a:spcPct val="0"/>
      </a:spcBef>
      <a:spcAft>
        <a:spcPct val="0"/>
      </a:spcAft>
      <a:defRPr sz="2400" kern="1200">
        <a:solidFill>
          <a:schemeClr val="tx1"/>
        </a:solidFill>
        <a:latin typeface="Arial" pitchFamily="34" charset="0"/>
        <a:ea typeface="ＭＳ Ｐゴシック"/>
        <a:cs typeface="ＭＳ Ｐゴシック"/>
      </a:defRPr>
    </a:lvl3pPr>
    <a:lvl4pPr marL="1371600" algn="l" rtl="0" fontAlgn="base">
      <a:spcBef>
        <a:spcPct val="0"/>
      </a:spcBef>
      <a:spcAft>
        <a:spcPct val="0"/>
      </a:spcAft>
      <a:defRPr sz="2400" kern="1200">
        <a:solidFill>
          <a:schemeClr val="tx1"/>
        </a:solidFill>
        <a:latin typeface="Arial" pitchFamily="34" charset="0"/>
        <a:ea typeface="ＭＳ Ｐゴシック"/>
        <a:cs typeface="ＭＳ Ｐゴシック"/>
      </a:defRPr>
    </a:lvl4pPr>
    <a:lvl5pPr marL="1828800" algn="l" rtl="0" fontAlgn="base">
      <a:spcBef>
        <a:spcPct val="0"/>
      </a:spcBef>
      <a:spcAft>
        <a:spcPct val="0"/>
      </a:spcAft>
      <a:defRPr sz="2400" kern="1200">
        <a:solidFill>
          <a:schemeClr val="tx1"/>
        </a:solidFill>
        <a:latin typeface="Arial" pitchFamily="34" charset="0"/>
        <a:ea typeface="ＭＳ Ｐゴシック"/>
        <a:cs typeface="ＭＳ Ｐゴシック"/>
      </a:defRPr>
    </a:lvl5pPr>
    <a:lvl6pPr marL="2286000" algn="l" defTabSz="914400" rtl="0" eaLnBrk="1" latinLnBrk="0" hangingPunct="1">
      <a:defRPr sz="2400" kern="1200">
        <a:solidFill>
          <a:schemeClr val="tx1"/>
        </a:solidFill>
        <a:latin typeface="Arial" pitchFamily="34" charset="0"/>
        <a:ea typeface="ＭＳ Ｐゴシック"/>
        <a:cs typeface="ＭＳ Ｐゴシック"/>
      </a:defRPr>
    </a:lvl6pPr>
    <a:lvl7pPr marL="2743200" algn="l" defTabSz="914400" rtl="0" eaLnBrk="1" latinLnBrk="0" hangingPunct="1">
      <a:defRPr sz="2400" kern="1200">
        <a:solidFill>
          <a:schemeClr val="tx1"/>
        </a:solidFill>
        <a:latin typeface="Arial" pitchFamily="34" charset="0"/>
        <a:ea typeface="ＭＳ Ｐゴシック"/>
        <a:cs typeface="ＭＳ Ｐゴシック"/>
      </a:defRPr>
    </a:lvl7pPr>
    <a:lvl8pPr marL="3200400" algn="l" defTabSz="914400" rtl="0" eaLnBrk="1" latinLnBrk="0" hangingPunct="1">
      <a:defRPr sz="2400" kern="1200">
        <a:solidFill>
          <a:schemeClr val="tx1"/>
        </a:solidFill>
        <a:latin typeface="Arial" pitchFamily="34" charset="0"/>
        <a:ea typeface="ＭＳ Ｐゴシック"/>
        <a:cs typeface="ＭＳ Ｐゴシック"/>
      </a:defRPr>
    </a:lvl8pPr>
    <a:lvl9pPr marL="3657600" algn="l" defTabSz="914400" rtl="0" eaLnBrk="1" latinLnBrk="0" hangingPunct="1">
      <a:defRPr sz="2400" kern="1200">
        <a:solidFill>
          <a:schemeClr val="tx1"/>
        </a:solidFill>
        <a:latin typeface="Arial" pitchFamily="34" charset="0"/>
        <a:ea typeface="ＭＳ Ｐゴシック"/>
        <a:cs typeface="ＭＳ Ｐゴシック"/>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chapman" initials="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FFCC"/>
    <a:srgbClr val="FC8604"/>
    <a:srgbClr val="000000"/>
    <a:srgbClr val="189612"/>
    <a:srgbClr val="0033CC"/>
    <a:srgbClr val="99FF99"/>
    <a:srgbClr val="006600"/>
    <a:srgbClr val="F4F4F4"/>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376" autoAdjust="0"/>
    <p:restoredTop sz="78404" autoAdjust="0"/>
  </p:normalViewPr>
  <p:slideViewPr>
    <p:cSldViewPr>
      <p:cViewPr>
        <p:scale>
          <a:sx n="100" d="100"/>
          <a:sy n="100" d="100"/>
        </p:scale>
        <p:origin x="-642" y="270"/>
      </p:cViewPr>
      <p:guideLst>
        <p:guide orient="horz" pos="3792"/>
        <p:guide pos="5424"/>
      </p:guideLst>
    </p:cSldViewPr>
  </p:slideViewPr>
  <p:outlineViewPr>
    <p:cViewPr>
      <p:scale>
        <a:sx n="100" d="100"/>
        <a:sy n="100" d="100"/>
      </p:scale>
      <p:origin x="0" y="50394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64" tIns="46582" rIns="93164" bIns="46582" numCol="1" anchor="t" anchorCtr="0" compatLnSpc="1">
            <a:prstTxWarp prst="textNoShape">
              <a:avLst/>
            </a:prstTxWarp>
          </a:bodyPr>
          <a:lstStyle>
            <a:lvl1pPr eaLnBrk="0" hangingPunct="0">
              <a:defRPr sz="1200">
                <a:latin typeface="Arial" charset="0"/>
                <a:ea typeface="ＭＳ Ｐゴシック" pitchFamily="84" charset="-128"/>
                <a:cs typeface="+mn-cs"/>
              </a:defRPr>
            </a:lvl1pPr>
          </a:lstStyle>
          <a:p>
            <a:pPr>
              <a:defRPr/>
            </a:pPr>
            <a:endParaRPr lang="en-US"/>
          </a:p>
        </p:txBody>
      </p:sp>
      <p:sp>
        <p:nvSpPr>
          <p:cNvPr id="10243"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p:spPr>
        <p:txBody>
          <a:bodyPr vert="horz" wrap="square" lIns="93164" tIns="46582" rIns="93164" bIns="46582" numCol="1" anchor="t" anchorCtr="0" compatLnSpc="1">
            <a:prstTxWarp prst="textNoShape">
              <a:avLst/>
            </a:prstTxWarp>
          </a:bodyPr>
          <a:lstStyle>
            <a:lvl1pPr algn="r" eaLnBrk="0" hangingPunct="0">
              <a:defRPr sz="1200">
                <a:latin typeface="Arial" charset="0"/>
                <a:ea typeface="ＭＳ Ｐゴシック" pitchFamily="84" charset="-128"/>
                <a:cs typeface="+mn-cs"/>
              </a:defRPr>
            </a:lvl1pPr>
          </a:lstStyle>
          <a:p>
            <a:pPr>
              <a:defRPr/>
            </a:pPr>
            <a:endParaRPr lang="en-US"/>
          </a:p>
        </p:txBody>
      </p:sp>
      <p:sp>
        <p:nvSpPr>
          <p:cNvPr id="10244"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p:spPr>
        <p:txBody>
          <a:bodyPr vert="horz" wrap="square" lIns="93164" tIns="46582" rIns="93164" bIns="46582" numCol="1" anchor="b" anchorCtr="0" compatLnSpc="1">
            <a:prstTxWarp prst="textNoShape">
              <a:avLst/>
            </a:prstTxWarp>
          </a:bodyPr>
          <a:lstStyle>
            <a:lvl1pPr eaLnBrk="0" hangingPunct="0">
              <a:defRPr sz="1200">
                <a:latin typeface="Arial" charset="0"/>
                <a:ea typeface="ＭＳ Ｐゴシック" pitchFamily="84" charset="-128"/>
                <a:cs typeface="+mn-cs"/>
              </a:defRPr>
            </a:lvl1pPr>
          </a:lstStyle>
          <a:p>
            <a:pPr>
              <a:defRPr/>
            </a:pPr>
            <a:endParaRPr lang="en-US"/>
          </a:p>
        </p:txBody>
      </p:sp>
      <p:sp>
        <p:nvSpPr>
          <p:cNvPr id="10245"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p:spPr>
        <p:txBody>
          <a:bodyPr vert="horz" wrap="square" lIns="93164" tIns="46582" rIns="93164" bIns="46582" numCol="1" anchor="b" anchorCtr="0" compatLnSpc="1">
            <a:prstTxWarp prst="textNoShape">
              <a:avLst/>
            </a:prstTxWarp>
          </a:bodyPr>
          <a:lstStyle>
            <a:lvl1pPr algn="r" eaLnBrk="0" hangingPunct="0">
              <a:defRPr sz="1200">
                <a:latin typeface="Arial" charset="0"/>
                <a:ea typeface="ＭＳ Ｐゴシック" pitchFamily="84" charset="-128"/>
                <a:cs typeface="+mn-cs"/>
              </a:defRPr>
            </a:lvl1pPr>
          </a:lstStyle>
          <a:p>
            <a:pPr>
              <a:defRPr/>
            </a:pPr>
            <a:fld id="{D903BDFA-4FEE-4061-99C0-3BD04958CEB4}"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64" tIns="46582" rIns="93164" bIns="46582" numCol="1" anchor="t" anchorCtr="0" compatLnSpc="1">
            <a:prstTxWarp prst="textNoShape">
              <a:avLst/>
            </a:prstTxWarp>
          </a:bodyPr>
          <a:lstStyle>
            <a:lvl1pPr eaLnBrk="0" hangingPunct="0">
              <a:defRPr sz="1200">
                <a:latin typeface="Arial" charset="0"/>
                <a:ea typeface="ＭＳ Ｐゴシック" pitchFamily="84" charset="-128"/>
                <a:cs typeface="+mn-cs"/>
              </a:defRPr>
            </a:lvl1pPr>
          </a:lstStyle>
          <a:p>
            <a:pPr>
              <a:defRPr/>
            </a:pPr>
            <a:endParaRPr lang="en-US"/>
          </a:p>
        </p:txBody>
      </p:sp>
      <p:sp>
        <p:nvSpPr>
          <p:cNvPr id="3075" name="Rectangle 3"/>
          <p:cNvSpPr>
            <a:spLocks noGrp="1" noChangeArrowheads="1"/>
          </p:cNvSpPr>
          <p:nvPr>
            <p:ph type="dt" idx="1"/>
          </p:nvPr>
        </p:nvSpPr>
        <p:spPr bwMode="auto">
          <a:xfrm>
            <a:off x="3971925" y="0"/>
            <a:ext cx="3038475" cy="465138"/>
          </a:xfrm>
          <a:prstGeom prst="rect">
            <a:avLst/>
          </a:prstGeom>
          <a:noFill/>
          <a:ln w="9525">
            <a:noFill/>
            <a:miter lim="800000"/>
            <a:headEnd/>
            <a:tailEnd/>
          </a:ln>
        </p:spPr>
        <p:txBody>
          <a:bodyPr vert="horz" wrap="square" lIns="93164" tIns="46582" rIns="93164" bIns="46582" numCol="1" anchor="t" anchorCtr="0" compatLnSpc="1">
            <a:prstTxWarp prst="textNoShape">
              <a:avLst/>
            </a:prstTxWarp>
          </a:bodyPr>
          <a:lstStyle>
            <a:lvl1pPr algn="r" eaLnBrk="0" hangingPunct="0">
              <a:defRPr sz="1200">
                <a:latin typeface="Arial" charset="0"/>
                <a:ea typeface="ＭＳ Ｐゴシック" pitchFamily="84" charset="-128"/>
                <a:cs typeface="+mn-cs"/>
              </a:defRPr>
            </a:lvl1pPr>
          </a:lstStyle>
          <a:p>
            <a:pPr>
              <a:defRPr/>
            </a:pPr>
            <a:endParaRPr lang="en-US"/>
          </a:p>
        </p:txBody>
      </p:sp>
      <p:sp>
        <p:nvSpPr>
          <p:cNvPr id="3482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p:spPr>
        <p:txBody>
          <a:bodyPr vert="horz" wrap="square" lIns="93164" tIns="46582" rIns="93164" bIns="4658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p:spPr>
        <p:txBody>
          <a:bodyPr vert="horz" wrap="square" lIns="93164" tIns="46582" rIns="93164" bIns="46582" numCol="1" anchor="b" anchorCtr="0" compatLnSpc="1">
            <a:prstTxWarp prst="textNoShape">
              <a:avLst/>
            </a:prstTxWarp>
          </a:bodyPr>
          <a:lstStyle>
            <a:lvl1pPr eaLnBrk="0" hangingPunct="0">
              <a:defRPr sz="1200">
                <a:latin typeface="Arial" charset="0"/>
                <a:ea typeface="ＭＳ Ｐゴシック" pitchFamily="84" charset="-128"/>
                <a:cs typeface="+mn-cs"/>
              </a:defRPr>
            </a:lvl1pPr>
          </a:lstStyle>
          <a:p>
            <a:pPr>
              <a:defRPr/>
            </a:pPr>
            <a:endParaRPr lang="en-US"/>
          </a:p>
        </p:txBody>
      </p:sp>
      <p:sp>
        <p:nvSpPr>
          <p:cNvPr id="3079"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p:spPr>
        <p:txBody>
          <a:bodyPr vert="horz" wrap="square" lIns="93164" tIns="46582" rIns="93164" bIns="46582" numCol="1" anchor="b" anchorCtr="0" compatLnSpc="1">
            <a:prstTxWarp prst="textNoShape">
              <a:avLst/>
            </a:prstTxWarp>
          </a:bodyPr>
          <a:lstStyle>
            <a:lvl1pPr algn="r" eaLnBrk="0" hangingPunct="0">
              <a:defRPr sz="1200">
                <a:latin typeface="Arial" charset="0"/>
                <a:ea typeface="ＭＳ Ｐゴシック" pitchFamily="84" charset="-128"/>
                <a:cs typeface="+mn-cs"/>
              </a:defRPr>
            </a:lvl1pPr>
          </a:lstStyle>
          <a:p>
            <a:pPr>
              <a:defRPr/>
            </a:pPr>
            <a:fld id="{39EC2CAD-2BC1-42E2-B498-DDC61A226E18}"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84" charset="-128"/>
        <a:cs typeface="ＭＳ Ｐゴシック"/>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84" charset="-128"/>
        <a:cs typeface="ＭＳ Ｐゴシック"/>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84" charset="-128"/>
        <a:cs typeface="ＭＳ Ｐゴシック"/>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84" charset="-128"/>
        <a:cs typeface="ＭＳ Ｐゴシック"/>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84"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is a list of the folks involved in the work group.</a:t>
            </a:r>
          </a:p>
          <a:p>
            <a:endParaRPr lang="en-US" dirty="0" smtClean="0"/>
          </a:p>
          <a:p>
            <a:r>
              <a:rPr lang="en-US" dirty="0" smtClean="0"/>
              <a:t>Ask people to raise their hands</a:t>
            </a:r>
            <a:endParaRPr lang="en-US" dirty="0"/>
          </a:p>
        </p:txBody>
      </p:sp>
      <p:sp>
        <p:nvSpPr>
          <p:cNvPr id="4" name="Slide Number Placeholder 3"/>
          <p:cNvSpPr>
            <a:spLocks noGrp="1"/>
          </p:cNvSpPr>
          <p:nvPr>
            <p:ph type="sldNum" sz="quarter" idx="10"/>
          </p:nvPr>
        </p:nvSpPr>
        <p:spPr/>
        <p:txBody>
          <a:bodyPr/>
          <a:lstStyle/>
          <a:p>
            <a:pPr>
              <a:defRPr/>
            </a:pPr>
            <a:fld id="{4C892575-76B2-44B4-A0D4-5723D177CFEF}" type="slidenum">
              <a:rPr lang="en-US" smtClean="0"/>
              <a:pPr>
                <a:defRPr/>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is a list of the folks involved in the work group.</a:t>
            </a:r>
          </a:p>
          <a:p>
            <a:endParaRPr lang="en-US" dirty="0" smtClean="0"/>
          </a:p>
          <a:p>
            <a:r>
              <a:rPr lang="en-US" dirty="0" smtClean="0"/>
              <a:t>Ask people to raise their hands</a:t>
            </a:r>
            <a:endParaRPr lang="en-US" dirty="0"/>
          </a:p>
        </p:txBody>
      </p:sp>
      <p:sp>
        <p:nvSpPr>
          <p:cNvPr id="4" name="Slide Number Placeholder 3"/>
          <p:cNvSpPr>
            <a:spLocks noGrp="1"/>
          </p:cNvSpPr>
          <p:nvPr>
            <p:ph type="sldNum" sz="quarter" idx="10"/>
          </p:nvPr>
        </p:nvSpPr>
        <p:spPr/>
        <p:txBody>
          <a:bodyPr/>
          <a:lstStyle/>
          <a:p>
            <a:pPr>
              <a:defRPr/>
            </a:pPr>
            <a:fld id="{4C892575-76B2-44B4-A0D4-5723D177CFEF}" type="slidenum">
              <a:rPr lang="en-US" smtClean="0"/>
              <a:pPr>
                <a:defRPr/>
              </a:pPr>
              <a:t>11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is a list of the folks involved in the work group.</a:t>
            </a:r>
          </a:p>
          <a:p>
            <a:endParaRPr lang="en-US" dirty="0" smtClean="0"/>
          </a:p>
          <a:p>
            <a:r>
              <a:rPr lang="en-US" dirty="0" smtClean="0"/>
              <a:t>Ask people to raise their hands</a:t>
            </a:r>
            <a:endParaRPr lang="en-US" dirty="0"/>
          </a:p>
        </p:txBody>
      </p:sp>
      <p:sp>
        <p:nvSpPr>
          <p:cNvPr id="4" name="Slide Number Placeholder 3"/>
          <p:cNvSpPr>
            <a:spLocks noGrp="1"/>
          </p:cNvSpPr>
          <p:nvPr>
            <p:ph type="sldNum" sz="quarter" idx="10"/>
          </p:nvPr>
        </p:nvSpPr>
        <p:spPr/>
        <p:txBody>
          <a:bodyPr/>
          <a:lstStyle/>
          <a:p>
            <a:pPr>
              <a:defRPr/>
            </a:pPr>
            <a:fld id="{4C892575-76B2-44B4-A0D4-5723D177CFEF}" type="slidenum">
              <a:rPr lang="en-US" smtClean="0"/>
              <a:pPr>
                <a:defRPr/>
              </a:pPr>
              <a:t>12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is a list of the folks involved in the work group.</a:t>
            </a:r>
          </a:p>
          <a:p>
            <a:endParaRPr lang="en-US" dirty="0" smtClean="0"/>
          </a:p>
          <a:p>
            <a:r>
              <a:rPr lang="en-US" dirty="0" smtClean="0"/>
              <a:t>Ask people to raise their hands</a:t>
            </a:r>
            <a:endParaRPr lang="en-US" dirty="0"/>
          </a:p>
        </p:txBody>
      </p:sp>
      <p:sp>
        <p:nvSpPr>
          <p:cNvPr id="4" name="Slide Number Placeholder 3"/>
          <p:cNvSpPr>
            <a:spLocks noGrp="1"/>
          </p:cNvSpPr>
          <p:nvPr>
            <p:ph type="sldNum" sz="quarter" idx="10"/>
          </p:nvPr>
        </p:nvSpPr>
        <p:spPr/>
        <p:txBody>
          <a:bodyPr/>
          <a:lstStyle/>
          <a:p>
            <a:pPr>
              <a:defRPr/>
            </a:pPr>
            <a:fld id="{4C892575-76B2-44B4-A0D4-5723D177CFEF}" type="slidenum">
              <a:rPr lang="en-US" smtClean="0"/>
              <a:pPr>
                <a:defRPr/>
              </a:pPr>
              <a:t>13</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1.  Will the QA transaction generator handle the new transaction format?</a:t>
            </a:r>
          </a:p>
          <a:p>
            <a:r>
              <a:rPr lang="en-US" dirty="0" smtClean="0"/>
              <a:t>A:  Yes.</a:t>
            </a:r>
          </a:p>
          <a:p>
            <a:endParaRPr lang="en-US" dirty="0" smtClean="0"/>
          </a:p>
          <a:p>
            <a:r>
              <a:rPr lang="en-US" dirty="0" smtClean="0"/>
              <a:t>2.  It will require money to modify my current system.</a:t>
            </a:r>
          </a:p>
          <a:p>
            <a:r>
              <a:rPr lang="en-US" dirty="0" smtClean="0"/>
              <a:t>A.  We will incorporate the new fields into the XML schema, so it is appropriate to apply for EN funding for money to modify your existing system in order to comply.</a:t>
            </a:r>
          </a:p>
          <a:p>
            <a:endParaRPr lang="en-US" dirty="0" smtClean="0"/>
          </a:p>
          <a:p>
            <a:r>
              <a:rPr lang="en-US" dirty="0" smtClean="0"/>
              <a:t>Possible timeframe (I did a quick look to see if the 2013 EN grant cycle was out, but didn't find it, so maybe Robert or Nick know more)</a:t>
            </a:r>
          </a:p>
          <a:p>
            <a:r>
              <a:rPr lang="en-US" dirty="0" smtClean="0"/>
              <a:t>June/July - new QA transaction layouts to be finalized</a:t>
            </a:r>
          </a:p>
          <a:p>
            <a:r>
              <a:rPr lang="en-US" dirty="0" smtClean="0"/>
              <a:t>July/August - published as draft</a:t>
            </a:r>
          </a:p>
          <a:p>
            <a:r>
              <a:rPr lang="en-US" dirty="0" smtClean="0"/>
              <a:t>August/September - S/L/T apply for EN grant</a:t>
            </a:r>
          </a:p>
          <a:p>
            <a:r>
              <a:rPr lang="en-US" dirty="0" smtClean="0"/>
              <a:t>Nov - deadline for applications</a:t>
            </a:r>
          </a:p>
          <a:p>
            <a:endParaRPr lang="en-US" dirty="0" smtClean="0"/>
          </a:p>
          <a:p>
            <a:r>
              <a:rPr lang="en-US" dirty="0" smtClean="0"/>
              <a:t>Other sources of funding may be the federal Section 103 grants (typically for specialized air monitoring programs) and Section 105 (to implement programs to prevent and control air pollution and address NAAQS.)  (103s are preferred by agencies since 105s are on a matching funds basis.)</a:t>
            </a:r>
          </a:p>
          <a:p>
            <a:endParaRPr lang="en-US" dirty="0" smtClean="0"/>
          </a:p>
          <a:p>
            <a:r>
              <a:rPr lang="en-US" dirty="0" smtClean="0"/>
              <a:t>3.  Will you accept QA transactions as pipe-delimited AND XML?</a:t>
            </a:r>
          </a:p>
          <a:p>
            <a:r>
              <a:rPr lang="en-US" dirty="0" smtClean="0"/>
              <a:t>A.  We expect to move toward an all XML format in the future.</a:t>
            </a:r>
          </a:p>
          <a:p>
            <a:endParaRPr lang="en-US" dirty="0"/>
          </a:p>
        </p:txBody>
      </p:sp>
      <p:sp>
        <p:nvSpPr>
          <p:cNvPr id="4" name="Slide Number Placeholder 3"/>
          <p:cNvSpPr>
            <a:spLocks noGrp="1"/>
          </p:cNvSpPr>
          <p:nvPr>
            <p:ph type="sldNum" sz="quarter" idx="10"/>
          </p:nvPr>
        </p:nvSpPr>
        <p:spPr/>
        <p:txBody>
          <a:bodyPr/>
          <a:lstStyle/>
          <a:p>
            <a:pPr>
              <a:defRPr/>
            </a:pPr>
            <a:fld id="{39EC2CAD-2BC1-42E2-B498-DDC61A226E18}" type="slidenum">
              <a:rPr lang="en-US" smtClean="0"/>
              <a:pPr>
                <a:defRPr/>
              </a:pPr>
              <a:t>16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7"/>
          <p:cNvPicPr>
            <a:picLocks noChangeAspect="1" noChangeArrowheads="1"/>
          </p:cNvPicPr>
          <p:nvPr userDrawn="1"/>
        </p:nvPicPr>
        <p:blipFill>
          <a:blip r:embed="rId2" cstate="print"/>
          <a:srcRect t="4126" b="3030"/>
          <a:stretch>
            <a:fillRect/>
          </a:stretch>
        </p:blipFill>
        <p:spPr bwMode="auto">
          <a:xfrm>
            <a:off x="0" y="0"/>
            <a:ext cx="9144000" cy="6858000"/>
          </a:xfrm>
          <a:prstGeom prst="rect">
            <a:avLst/>
          </a:prstGeom>
          <a:noFill/>
          <a:ln w="9525">
            <a:noFill/>
            <a:miter lim="800000"/>
            <a:headEnd/>
            <a:tailEnd/>
          </a:ln>
        </p:spPr>
      </p:pic>
      <p:pic>
        <p:nvPicPr>
          <p:cNvPr id="2" name="Picture 3"/>
          <p:cNvPicPr>
            <a:picLocks noChangeAspect="1" noChangeArrowheads="1"/>
          </p:cNvPicPr>
          <p:nvPr userDrawn="1"/>
        </p:nvPicPr>
        <p:blipFill>
          <a:blip r:embed="rId3" cstate="print"/>
          <a:srcRect/>
          <a:stretch>
            <a:fillRect/>
          </a:stretch>
        </p:blipFill>
        <p:spPr bwMode="auto">
          <a:xfrm>
            <a:off x="2286000" y="1524000"/>
            <a:ext cx="4810125" cy="4762500"/>
          </a:xfrm>
          <a:prstGeom prst="rect">
            <a:avLst/>
          </a:prstGeom>
          <a:noFill/>
          <a:ln w="9525">
            <a:noFill/>
            <a:miter lim="800000"/>
            <a:headEnd/>
            <a:tailEnd/>
          </a:ln>
        </p:spPr>
      </p:pic>
      <p:sp>
        <p:nvSpPr>
          <p:cNvPr id="15363" name="Rectangle 3"/>
          <p:cNvSpPr>
            <a:spLocks noGrp="1" noChangeArrowheads="1"/>
          </p:cNvSpPr>
          <p:nvPr>
            <p:ph type="ctrTitle"/>
          </p:nvPr>
        </p:nvSpPr>
        <p:spPr>
          <a:xfrm>
            <a:off x="685800" y="2286000"/>
            <a:ext cx="7772400" cy="1143000"/>
          </a:xfrm>
        </p:spPr>
        <p:txBody>
          <a:bodyPr/>
          <a:lstStyle>
            <a:lvl1pPr>
              <a:defRPr sz="4800" b="1">
                <a:solidFill>
                  <a:srgbClr val="000000"/>
                </a:solidFill>
                <a:latin typeface="Cambria" pitchFamily="18" charset="0"/>
              </a:defRPr>
            </a:lvl1pPr>
          </a:lstStyle>
          <a:p>
            <a:endParaRPr lang="en-US" dirty="0"/>
          </a:p>
        </p:txBody>
      </p:sp>
      <p:sp>
        <p:nvSpPr>
          <p:cNvPr id="15364" name="Rectangle 4"/>
          <p:cNvSpPr>
            <a:spLocks noGrp="1" noChangeArrowheads="1"/>
          </p:cNvSpPr>
          <p:nvPr>
            <p:ph type="subTitle" idx="1"/>
          </p:nvPr>
        </p:nvSpPr>
        <p:spPr>
          <a:xfrm>
            <a:off x="1371600" y="3886200"/>
            <a:ext cx="6400800" cy="1752600"/>
          </a:xfrm>
        </p:spPr>
        <p:txBody>
          <a:bodyPr/>
          <a:lstStyle>
            <a:lvl1pPr marL="0" indent="0" algn="ctr">
              <a:buFontTx/>
              <a:buNone/>
              <a:defRPr sz="3200" b="1">
                <a:latin typeface="Cambria" pitchFamily="18" charset="0"/>
              </a:defRPr>
            </a:lvl1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a:t>
            </a:r>
            <a:r>
              <a:rPr lang="en-US" dirty="0" err="1" smtClean="0"/>
              <a:t>lev</a:t>
            </a:r>
            <a:endParaRPr lang="en-US" dirty="0" smtClean="0"/>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3"/>
          <p:cNvSpPr>
            <a:spLocks noGrp="1"/>
          </p:cNvSpPr>
          <p:nvPr>
            <p:ph type="dt" sz="half" idx="10"/>
          </p:nvPr>
        </p:nvSpPr>
        <p:spPr>
          <a:xfrm>
            <a:off x="228600" y="6324600"/>
            <a:ext cx="1524000" cy="381000"/>
          </a:xfrm>
        </p:spPr>
        <p:txBody>
          <a:bodyPr/>
          <a:lstStyle>
            <a:lvl1pPr>
              <a:defRPr smtClean="0"/>
            </a:lvl1pPr>
          </a:lstStyle>
          <a:p>
            <a:pPr>
              <a:defRPr/>
            </a:pPr>
            <a:r>
              <a:rPr lang="en-US" smtClean="0"/>
              <a:t>AQS Conference</a:t>
            </a:r>
            <a:endParaRPr lang="en-US" dirty="0"/>
          </a:p>
        </p:txBody>
      </p:sp>
      <p:sp>
        <p:nvSpPr>
          <p:cNvPr id="9" name="Footer Placeholder 4"/>
          <p:cNvSpPr>
            <a:spLocks noGrp="1"/>
          </p:cNvSpPr>
          <p:nvPr>
            <p:ph type="ftr" sz="quarter" idx="11"/>
          </p:nvPr>
        </p:nvSpPr>
        <p:spPr>
          <a:xfrm>
            <a:off x="1828800" y="6324600"/>
            <a:ext cx="5486400" cy="381000"/>
          </a:xfrm>
        </p:spPr>
        <p:txBody>
          <a:bodyPr/>
          <a:lstStyle>
            <a:lvl1pPr>
              <a:defRPr/>
            </a:lvl1pPr>
          </a:lstStyle>
          <a:p>
            <a:pPr>
              <a:defRPr/>
            </a:pPr>
            <a:r>
              <a:rPr lang="en-US" smtClean="0"/>
              <a:t>Providence, Rhode Island</a:t>
            </a:r>
            <a:endParaRPr lang="en-US" dirty="0"/>
          </a:p>
        </p:txBody>
      </p:sp>
      <p:sp>
        <p:nvSpPr>
          <p:cNvPr id="10" name="Slide Number Placeholder 5"/>
          <p:cNvSpPr>
            <a:spLocks noGrp="1"/>
          </p:cNvSpPr>
          <p:nvPr>
            <p:ph type="sldNum" sz="quarter" idx="12"/>
          </p:nvPr>
        </p:nvSpPr>
        <p:spPr>
          <a:xfrm>
            <a:off x="7239000" y="6324600"/>
            <a:ext cx="1752600" cy="381000"/>
          </a:xfrm>
        </p:spPr>
        <p:txBody>
          <a:bodyPr/>
          <a:lstStyle>
            <a:lvl1pPr>
              <a:defRPr/>
            </a:lvl1pPr>
          </a:lstStyle>
          <a:p>
            <a:pPr>
              <a:defRPr/>
            </a:pPr>
            <a:fld id="{264A56C2-A55C-492F-BE5B-65E0135330B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600200"/>
            <a:ext cx="1943100" cy="4495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600200"/>
            <a:ext cx="5676900" cy="4495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3"/>
          <p:cNvSpPr>
            <a:spLocks noGrp="1"/>
          </p:cNvSpPr>
          <p:nvPr>
            <p:ph type="dt" sz="half" idx="10"/>
          </p:nvPr>
        </p:nvSpPr>
        <p:spPr>
          <a:xfrm>
            <a:off x="228600" y="6324600"/>
            <a:ext cx="1524000" cy="381000"/>
          </a:xfrm>
        </p:spPr>
        <p:txBody>
          <a:bodyPr/>
          <a:lstStyle>
            <a:lvl1pPr>
              <a:defRPr smtClean="0"/>
            </a:lvl1pPr>
          </a:lstStyle>
          <a:p>
            <a:pPr>
              <a:defRPr/>
            </a:pPr>
            <a:r>
              <a:rPr lang="en-US" smtClean="0"/>
              <a:t>AQS Conference</a:t>
            </a:r>
            <a:endParaRPr lang="en-US" dirty="0"/>
          </a:p>
        </p:txBody>
      </p:sp>
      <p:sp>
        <p:nvSpPr>
          <p:cNvPr id="9" name="Footer Placeholder 4"/>
          <p:cNvSpPr>
            <a:spLocks noGrp="1"/>
          </p:cNvSpPr>
          <p:nvPr>
            <p:ph type="ftr" sz="quarter" idx="11"/>
          </p:nvPr>
        </p:nvSpPr>
        <p:spPr>
          <a:xfrm>
            <a:off x="1828800" y="6324600"/>
            <a:ext cx="5486400" cy="381000"/>
          </a:xfrm>
        </p:spPr>
        <p:txBody>
          <a:bodyPr/>
          <a:lstStyle>
            <a:lvl1pPr>
              <a:defRPr/>
            </a:lvl1pPr>
          </a:lstStyle>
          <a:p>
            <a:pPr>
              <a:defRPr/>
            </a:pPr>
            <a:r>
              <a:rPr lang="en-US" smtClean="0"/>
              <a:t>Providence, Rhode Island</a:t>
            </a:r>
            <a:endParaRPr lang="en-US" dirty="0"/>
          </a:p>
        </p:txBody>
      </p:sp>
      <p:sp>
        <p:nvSpPr>
          <p:cNvPr id="10" name="Slide Number Placeholder 5"/>
          <p:cNvSpPr>
            <a:spLocks noGrp="1"/>
          </p:cNvSpPr>
          <p:nvPr>
            <p:ph type="sldNum" sz="quarter" idx="12"/>
          </p:nvPr>
        </p:nvSpPr>
        <p:spPr>
          <a:xfrm>
            <a:off x="7239000" y="6324600"/>
            <a:ext cx="1752600" cy="381000"/>
          </a:xfrm>
        </p:spPr>
        <p:txBody>
          <a:bodyPr/>
          <a:lstStyle>
            <a:lvl1pPr>
              <a:defRPr/>
            </a:lvl1pPr>
          </a:lstStyle>
          <a:p>
            <a:pPr>
              <a:defRPr/>
            </a:pPr>
            <a:fld id="{264A56C2-A55C-492F-BE5B-65E0135330B4}"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762000" y="1600200"/>
            <a:ext cx="7620000" cy="9906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2667000"/>
            <a:ext cx="3810000" cy="3429000"/>
          </a:xfrm>
        </p:spPr>
        <p:txBody>
          <a:bodyPr/>
          <a:lstStyle/>
          <a:p>
            <a:pPr lvl="0"/>
            <a:endParaRPr lang="en-US" noProof="0" dirty="0" smtClean="0"/>
          </a:p>
        </p:txBody>
      </p:sp>
      <p:sp>
        <p:nvSpPr>
          <p:cNvPr id="4" name="Text Placeholder 3"/>
          <p:cNvSpPr>
            <a:spLocks noGrp="1"/>
          </p:cNvSpPr>
          <p:nvPr>
            <p:ph type="body" sz="half" idx="2"/>
          </p:nvPr>
        </p:nvSpPr>
        <p:spPr>
          <a:xfrm>
            <a:off x="4648200" y="2667000"/>
            <a:ext cx="3810000"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3"/>
          <p:cNvSpPr>
            <a:spLocks noGrp="1"/>
          </p:cNvSpPr>
          <p:nvPr>
            <p:ph type="dt" sz="half" idx="10"/>
          </p:nvPr>
        </p:nvSpPr>
        <p:spPr>
          <a:xfrm>
            <a:off x="228600" y="6324600"/>
            <a:ext cx="1524000" cy="381000"/>
          </a:xfrm>
        </p:spPr>
        <p:txBody>
          <a:bodyPr/>
          <a:lstStyle>
            <a:lvl1pPr>
              <a:defRPr smtClean="0"/>
            </a:lvl1pPr>
          </a:lstStyle>
          <a:p>
            <a:pPr>
              <a:defRPr/>
            </a:pPr>
            <a:r>
              <a:rPr lang="en-US" smtClean="0"/>
              <a:t>AQS Conference</a:t>
            </a:r>
            <a:endParaRPr lang="en-US" dirty="0"/>
          </a:p>
        </p:txBody>
      </p:sp>
      <p:sp>
        <p:nvSpPr>
          <p:cNvPr id="10" name="Footer Placeholder 4"/>
          <p:cNvSpPr>
            <a:spLocks noGrp="1"/>
          </p:cNvSpPr>
          <p:nvPr>
            <p:ph type="ftr" sz="quarter" idx="11"/>
          </p:nvPr>
        </p:nvSpPr>
        <p:spPr>
          <a:xfrm>
            <a:off x="1828800" y="6324600"/>
            <a:ext cx="5486400" cy="381000"/>
          </a:xfrm>
        </p:spPr>
        <p:txBody>
          <a:bodyPr/>
          <a:lstStyle>
            <a:lvl1pPr>
              <a:defRPr/>
            </a:lvl1pPr>
          </a:lstStyle>
          <a:p>
            <a:pPr>
              <a:defRPr/>
            </a:pPr>
            <a:r>
              <a:rPr lang="en-US" smtClean="0"/>
              <a:t>Providence, Rhode Island</a:t>
            </a:r>
            <a:endParaRPr lang="en-US" dirty="0"/>
          </a:p>
        </p:txBody>
      </p:sp>
      <p:sp>
        <p:nvSpPr>
          <p:cNvPr id="11" name="Slide Number Placeholder 5"/>
          <p:cNvSpPr>
            <a:spLocks noGrp="1"/>
          </p:cNvSpPr>
          <p:nvPr>
            <p:ph type="sldNum" sz="quarter" idx="12"/>
          </p:nvPr>
        </p:nvSpPr>
        <p:spPr>
          <a:xfrm>
            <a:off x="7239000" y="6324600"/>
            <a:ext cx="1752600" cy="381000"/>
          </a:xfrm>
        </p:spPr>
        <p:txBody>
          <a:bodyPr/>
          <a:lstStyle>
            <a:lvl1pPr>
              <a:defRPr/>
            </a:lvl1pPr>
          </a:lstStyle>
          <a:p>
            <a:pPr>
              <a:defRPr/>
            </a:pPr>
            <a:fld id="{264A56C2-A55C-492F-BE5B-65E0135330B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762000" y="1600200"/>
            <a:ext cx="7620000" cy="9906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2667000"/>
            <a:ext cx="7772400" cy="3429000"/>
          </a:xfrm>
        </p:spPr>
        <p:txBody>
          <a:bodyPr/>
          <a:lstStyle/>
          <a:p>
            <a:pPr lvl="0"/>
            <a:endParaRPr lang="en-US" noProof="0" dirty="0" smtClean="0"/>
          </a:p>
        </p:txBody>
      </p:sp>
      <p:sp>
        <p:nvSpPr>
          <p:cNvPr id="8" name="Date Placeholder 3"/>
          <p:cNvSpPr>
            <a:spLocks noGrp="1"/>
          </p:cNvSpPr>
          <p:nvPr>
            <p:ph type="dt" sz="half" idx="10"/>
          </p:nvPr>
        </p:nvSpPr>
        <p:spPr>
          <a:xfrm>
            <a:off x="228600" y="6324600"/>
            <a:ext cx="1524000" cy="381000"/>
          </a:xfrm>
        </p:spPr>
        <p:txBody>
          <a:bodyPr/>
          <a:lstStyle>
            <a:lvl1pPr>
              <a:defRPr smtClean="0"/>
            </a:lvl1pPr>
          </a:lstStyle>
          <a:p>
            <a:pPr>
              <a:defRPr/>
            </a:pPr>
            <a:r>
              <a:rPr lang="en-US" smtClean="0"/>
              <a:t>AQS Conference</a:t>
            </a:r>
            <a:endParaRPr lang="en-US" dirty="0"/>
          </a:p>
        </p:txBody>
      </p:sp>
      <p:sp>
        <p:nvSpPr>
          <p:cNvPr id="9" name="Footer Placeholder 4"/>
          <p:cNvSpPr>
            <a:spLocks noGrp="1"/>
          </p:cNvSpPr>
          <p:nvPr>
            <p:ph type="ftr" sz="quarter" idx="11"/>
          </p:nvPr>
        </p:nvSpPr>
        <p:spPr>
          <a:xfrm>
            <a:off x="1828800" y="6324600"/>
            <a:ext cx="5486400" cy="381000"/>
          </a:xfrm>
        </p:spPr>
        <p:txBody>
          <a:bodyPr/>
          <a:lstStyle>
            <a:lvl1pPr>
              <a:defRPr/>
            </a:lvl1pPr>
          </a:lstStyle>
          <a:p>
            <a:pPr>
              <a:defRPr/>
            </a:pPr>
            <a:r>
              <a:rPr lang="en-US" smtClean="0"/>
              <a:t>Providence, Rhode Island</a:t>
            </a:r>
            <a:endParaRPr lang="en-US" dirty="0"/>
          </a:p>
        </p:txBody>
      </p:sp>
      <p:sp>
        <p:nvSpPr>
          <p:cNvPr id="10" name="Slide Number Placeholder 5"/>
          <p:cNvSpPr>
            <a:spLocks noGrp="1"/>
          </p:cNvSpPr>
          <p:nvPr>
            <p:ph type="sldNum" sz="quarter" idx="12"/>
          </p:nvPr>
        </p:nvSpPr>
        <p:spPr>
          <a:xfrm>
            <a:off x="7239000" y="6324600"/>
            <a:ext cx="1752600" cy="381000"/>
          </a:xfrm>
        </p:spPr>
        <p:txBody>
          <a:bodyPr/>
          <a:lstStyle>
            <a:lvl1pPr>
              <a:defRPr/>
            </a:lvl1pPr>
          </a:lstStyle>
          <a:p>
            <a:pPr>
              <a:defRPr/>
            </a:pPr>
            <a:fld id="{264A56C2-A55C-492F-BE5B-65E0135330B4}"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1600200"/>
            <a:ext cx="76200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2667000"/>
            <a:ext cx="3810000"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667000"/>
            <a:ext cx="3810000"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3"/>
          <p:cNvSpPr>
            <a:spLocks noGrp="1"/>
          </p:cNvSpPr>
          <p:nvPr>
            <p:ph type="dt" sz="half" idx="10"/>
          </p:nvPr>
        </p:nvSpPr>
        <p:spPr>
          <a:xfrm>
            <a:off x="228600" y="6324600"/>
            <a:ext cx="1524000" cy="381000"/>
          </a:xfrm>
        </p:spPr>
        <p:txBody>
          <a:bodyPr/>
          <a:lstStyle>
            <a:lvl1pPr>
              <a:defRPr smtClean="0"/>
            </a:lvl1pPr>
          </a:lstStyle>
          <a:p>
            <a:pPr>
              <a:defRPr/>
            </a:pPr>
            <a:r>
              <a:rPr lang="en-US" smtClean="0"/>
              <a:t>AQS Conference</a:t>
            </a:r>
            <a:endParaRPr lang="en-US" dirty="0"/>
          </a:p>
        </p:txBody>
      </p:sp>
      <p:sp>
        <p:nvSpPr>
          <p:cNvPr id="10" name="Footer Placeholder 4"/>
          <p:cNvSpPr>
            <a:spLocks noGrp="1"/>
          </p:cNvSpPr>
          <p:nvPr>
            <p:ph type="ftr" sz="quarter" idx="11"/>
          </p:nvPr>
        </p:nvSpPr>
        <p:spPr>
          <a:xfrm>
            <a:off x="1828800" y="6324600"/>
            <a:ext cx="5486400" cy="381000"/>
          </a:xfrm>
        </p:spPr>
        <p:txBody>
          <a:bodyPr/>
          <a:lstStyle>
            <a:lvl1pPr>
              <a:defRPr/>
            </a:lvl1pPr>
          </a:lstStyle>
          <a:p>
            <a:pPr>
              <a:defRPr/>
            </a:pPr>
            <a:r>
              <a:rPr lang="en-US" smtClean="0"/>
              <a:t>Providence, Rhode Island</a:t>
            </a:r>
            <a:endParaRPr lang="en-US" dirty="0"/>
          </a:p>
        </p:txBody>
      </p:sp>
      <p:sp>
        <p:nvSpPr>
          <p:cNvPr id="11" name="Slide Number Placeholder 5"/>
          <p:cNvSpPr>
            <a:spLocks noGrp="1"/>
          </p:cNvSpPr>
          <p:nvPr>
            <p:ph type="sldNum" sz="quarter" idx="12"/>
          </p:nvPr>
        </p:nvSpPr>
        <p:spPr>
          <a:xfrm>
            <a:off x="7239000" y="6324600"/>
            <a:ext cx="1752600" cy="381000"/>
          </a:xfrm>
        </p:spPr>
        <p:txBody>
          <a:bodyPr/>
          <a:lstStyle>
            <a:lvl1pPr>
              <a:defRPr/>
            </a:lvl1pPr>
          </a:lstStyle>
          <a:p>
            <a:pPr>
              <a:defRPr/>
            </a:pPr>
            <a:fld id="{264A56C2-A55C-492F-BE5B-65E0135330B4}"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1600200"/>
            <a:ext cx="7772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228600" y="6324600"/>
            <a:ext cx="1524000" cy="381000"/>
          </a:xfrm>
        </p:spPr>
        <p:txBody>
          <a:bodyPr/>
          <a:lstStyle>
            <a:lvl1pPr>
              <a:defRPr smtClean="0"/>
            </a:lvl1pPr>
          </a:lstStyle>
          <a:p>
            <a:pPr>
              <a:defRPr/>
            </a:pPr>
            <a:r>
              <a:rPr lang="en-US" smtClean="0"/>
              <a:t>AQS Conference</a:t>
            </a:r>
            <a:endParaRPr lang="en-US" dirty="0"/>
          </a:p>
        </p:txBody>
      </p:sp>
      <p:sp>
        <p:nvSpPr>
          <p:cNvPr id="8" name="Footer Placeholder 4"/>
          <p:cNvSpPr>
            <a:spLocks noGrp="1"/>
          </p:cNvSpPr>
          <p:nvPr>
            <p:ph type="ftr" sz="quarter" idx="11"/>
          </p:nvPr>
        </p:nvSpPr>
        <p:spPr>
          <a:xfrm>
            <a:off x="1828800" y="6324600"/>
            <a:ext cx="5486400" cy="381000"/>
          </a:xfrm>
        </p:spPr>
        <p:txBody>
          <a:bodyPr/>
          <a:lstStyle>
            <a:lvl1pPr>
              <a:defRPr/>
            </a:lvl1pPr>
          </a:lstStyle>
          <a:p>
            <a:pPr>
              <a:defRPr/>
            </a:pPr>
            <a:r>
              <a:rPr lang="en-US" smtClean="0"/>
              <a:t>Providence, Rhode Island</a:t>
            </a:r>
            <a:endParaRPr lang="en-US" dirty="0"/>
          </a:p>
        </p:txBody>
      </p:sp>
      <p:sp>
        <p:nvSpPr>
          <p:cNvPr id="9" name="Slide Number Placeholder 5"/>
          <p:cNvSpPr>
            <a:spLocks noGrp="1"/>
          </p:cNvSpPr>
          <p:nvPr>
            <p:ph type="sldNum" sz="quarter" idx="12"/>
          </p:nvPr>
        </p:nvSpPr>
        <p:spPr>
          <a:xfrm>
            <a:off x="7239000" y="6324600"/>
            <a:ext cx="1752600" cy="381000"/>
          </a:xfrm>
        </p:spPr>
        <p:txBody>
          <a:bodyPr/>
          <a:lstStyle>
            <a:lvl1pPr>
              <a:defRPr/>
            </a:lvl1pPr>
          </a:lstStyle>
          <a:p>
            <a:pPr>
              <a:defRPr/>
            </a:pPr>
            <a:fld id="{264A56C2-A55C-492F-BE5B-65E0135330B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6400800" cy="990600"/>
          </a:xfrm>
        </p:spPr>
        <p:txBody>
          <a:bodyPr/>
          <a:lstStyle>
            <a:lvl1pPr algn="l">
              <a:defRPr>
                <a:solidFill>
                  <a:schemeClr val="bg1"/>
                </a:solidFill>
                <a:latin typeface="Cambria"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447800"/>
            <a:ext cx="8153400" cy="4648200"/>
          </a:xfrm>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3"/>
          <p:cNvSpPr>
            <a:spLocks noGrp="1"/>
          </p:cNvSpPr>
          <p:nvPr>
            <p:ph type="dt" sz="half" idx="10"/>
          </p:nvPr>
        </p:nvSpPr>
        <p:spPr>
          <a:xfrm>
            <a:off x="228600" y="6324600"/>
            <a:ext cx="1524000" cy="381000"/>
          </a:xfrm>
        </p:spPr>
        <p:txBody>
          <a:bodyPr/>
          <a:lstStyle>
            <a:lvl1pPr>
              <a:defRPr smtClean="0"/>
            </a:lvl1pPr>
          </a:lstStyle>
          <a:p>
            <a:pPr>
              <a:defRPr/>
            </a:pPr>
            <a:r>
              <a:rPr lang="en-US" smtClean="0"/>
              <a:t>AQS Conference</a:t>
            </a:r>
            <a:endParaRPr lang="en-US" dirty="0"/>
          </a:p>
        </p:txBody>
      </p:sp>
      <p:sp>
        <p:nvSpPr>
          <p:cNvPr id="9" name="Footer Placeholder 4"/>
          <p:cNvSpPr>
            <a:spLocks noGrp="1"/>
          </p:cNvSpPr>
          <p:nvPr>
            <p:ph type="ftr" sz="quarter" idx="11"/>
          </p:nvPr>
        </p:nvSpPr>
        <p:spPr>
          <a:xfrm>
            <a:off x="1828800" y="6324600"/>
            <a:ext cx="5486400" cy="381000"/>
          </a:xfrm>
        </p:spPr>
        <p:txBody>
          <a:bodyPr/>
          <a:lstStyle>
            <a:lvl1pPr>
              <a:defRPr/>
            </a:lvl1pPr>
          </a:lstStyle>
          <a:p>
            <a:pPr>
              <a:defRPr/>
            </a:pPr>
            <a:r>
              <a:rPr lang="en-US" smtClean="0"/>
              <a:t>Providence, Rhode Island</a:t>
            </a:r>
            <a:endParaRPr lang="en-US" dirty="0"/>
          </a:p>
        </p:txBody>
      </p:sp>
      <p:sp>
        <p:nvSpPr>
          <p:cNvPr id="10" name="Slide Number Placeholder 5"/>
          <p:cNvSpPr>
            <a:spLocks noGrp="1"/>
          </p:cNvSpPr>
          <p:nvPr>
            <p:ph type="sldNum" sz="quarter" idx="12"/>
          </p:nvPr>
        </p:nvSpPr>
        <p:spPr>
          <a:xfrm>
            <a:off x="7239000" y="6324600"/>
            <a:ext cx="1752600" cy="381000"/>
          </a:xfrm>
        </p:spPr>
        <p:txBody>
          <a:bodyPr/>
          <a:lstStyle>
            <a:lvl1pPr>
              <a:defRPr/>
            </a:lvl1pPr>
          </a:lstStyle>
          <a:p>
            <a:pPr>
              <a:defRPr/>
            </a:pPr>
            <a:fld id="{264A56C2-A55C-492F-BE5B-65E0135330B4}"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
        <p:nvSpPr>
          <p:cNvPr id="5" name="Date Placeholder 3"/>
          <p:cNvSpPr>
            <a:spLocks noGrp="1"/>
          </p:cNvSpPr>
          <p:nvPr>
            <p:ph type="dt" sz="half" idx="10"/>
          </p:nvPr>
        </p:nvSpPr>
        <p:spPr/>
        <p:txBody>
          <a:bodyPr/>
          <a:lstStyle>
            <a:lvl1pPr>
              <a:defRPr smtClean="0"/>
            </a:lvl1pPr>
          </a:lstStyle>
          <a:p>
            <a:pPr>
              <a:defRPr/>
            </a:pPr>
            <a:r>
              <a:rPr lang="en-US" smtClean="0"/>
              <a:t>AQS Conference</a:t>
            </a: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Providence, Rhode Island</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64A56C2-A55C-492F-BE5B-65E0135330B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667000"/>
            <a:ext cx="38100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667000"/>
            <a:ext cx="38100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3"/>
          <p:cNvSpPr>
            <a:spLocks noGrp="1"/>
          </p:cNvSpPr>
          <p:nvPr>
            <p:ph type="dt" sz="half" idx="10"/>
          </p:nvPr>
        </p:nvSpPr>
        <p:spPr>
          <a:xfrm>
            <a:off x="228600" y="6324600"/>
            <a:ext cx="1524000" cy="381000"/>
          </a:xfrm>
        </p:spPr>
        <p:txBody>
          <a:bodyPr/>
          <a:lstStyle>
            <a:lvl1pPr>
              <a:defRPr smtClean="0"/>
            </a:lvl1pPr>
          </a:lstStyle>
          <a:p>
            <a:pPr>
              <a:defRPr/>
            </a:pPr>
            <a:r>
              <a:rPr lang="en-US" smtClean="0"/>
              <a:t>AQS Conference</a:t>
            </a:r>
            <a:endParaRPr lang="en-US" dirty="0"/>
          </a:p>
        </p:txBody>
      </p:sp>
      <p:sp>
        <p:nvSpPr>
          <p:cNvPr id="13" name="Footer Placeholder 4"/>
          <p:cNvSpPr>
            <a:spLocks noGrp="1"/>
          </p:cNvSpPr>
          <p:nvPr>
            <p:ph type="ftr" sz="quarter" idx="11"/>
          </p:nvPr>
        </p:nvSpPr>
        <p:spPr>
          <a:xfrm>
            <a:off x="1828800" y="6324600"/>
            <a:ext cx="5486400" cy="381000"/>
          </a:xfrm>
        </p:spPr>
        <p:txBody>
          <a:bodyPr/>
          <a:lstStyle>
            <a:lvl1pPr>
              <a:defRPr/>
            </a:lvl1pPr>
          </a:lstStyle>
          <a:p>
            <a:pPr>
              <a:defRPr/>
            </a:pPr>
            <a:r>
              <a:rPr lang="en-US" smtClean="0"/>
              <a:t>Providence, Rhode Island</a:t>
            </a:r>
            <a:endParaRPr lang="en-US" dirty="0"/>
          </a:p>
        </p:txBody>
      </p:sp>
      <p:sp>
        <p:nvSpPr>
          <p:cNvPr id="14" name="Slide Number Placeholder 5"/>
          <p:cNvSpPr>
            <a:spLocks noGrp="1"/>
          </p:cNvSpPr>
          <p:nvPr>
            <p:ph type="sldNum" sz="quarter" idx="12"/>
          </p:nvPr>
        </p:nvSpPr>
        <p:spPr>
          <a:xfrm>
            <a:off x="7239000" y="6324600"/>
            <a:ext cx="1752600" cy="381000"/>
          </a:xfrm>
        </p:spPr>
        <p:txBody>
          <a:bodyPr/>
          <a:lstStyle>
            <a:lvl1pPr>
              <a:defRPr/>
            </a:lvl1pPr>
          </a:lstStyle>
          <a:p>
            <a:pPr>
              <a:defRPr/>
            </a:pPr>
            <a:fld id="{264A56C2-A55C-492F-BE5B-65E0135330B4}"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143000"/>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Date Placeholder 3"/>
          <p:cNvSpPr>
            <a:spLocks noGrp="1"/>
          </p:cNvSpPr>
          <p:nvPr>
            <p:ph type="dt" sz="half" idx="10"/>
          </p:nvPr>
        </p:nvSpPr>
        <p:spPr>
          <a:xfrm>
            <a:off x="228600" y="6324600"/>
            <a:ext cx="1524000" cy="381000"/>
          </a:xfrm>
        </p:spPr>
        <p:txBody>
          <a:bodyPr/>
          <a:lstStyle>
            <a:lvl1pPr>
              <a:defRPr smtClean="0"/>
            </a:lvl1pPr>
          </a:lstStyle>
          <a:p>
            <a:pPr>
              <a:defRPr/>
            </a:pPr>
            <a:r>
              <a:rPr lang="en-US" smtClean="0"/>
              <a:t>AQS Conference</a:t>
            </a:r>
            <a:endParaRPr lang="en-US" dirty="0"/>
          </a:p>
        </p:txBody>
      </p:sp>
      <p:sp>
        <p:nvSpPr>
          <p:cNvPr id="12" name="Footer Placeholder 4"/>
          <p:cNvSpPr>
            <a:spLocks noGrp="1"/>
          </p:cNvSpPr>
          <p:nvPr>
            <p:ph type="ftr" sz="quarter" idx="11"/>
          </p:nvPr>
        </p:nvSpPr>
        <p:spPr>
          <a:xfrm>
            <a:off x="1828800" y="6324600"/>
            <a:ext cx="5486400" cy="381000"/>
          </a:xfrm>
        </p:spPr>
        <p:txBody>
          <a:bodyPr/>
          <a:lstStyle>
            <a:lvl1pPr>
              <a:defRPr/>
            </a:lvl1pPr>
          </a:lstStyle>
          <a:p>
            <a:pPr>
              <a:defRPr/>
            </a:pPr>
            <a:r>
              <a:rPr lang="en-US" smtClean="0"/>
              <a:t>Providence, Rhode Island</a:t>
            </a:r>
            <a:endParaRPr lang="en-US" dirty="0"/>
          </a:p>
        </p:txBody>
      </p:sp>
      <p:sp>
        <p:nvSpPr>
          <p:cNvPr id="13" name="Slide Number Placeholder 5"/>
          <p:cNvSpPr>
            <a:spLocks noGrp="1"/>
          </p:cNvSpPr>
          <p:nvPr>
            <p:ph type="sldNum" sz="quarter" idx="12"/>
          </p:nvPr>
        </p:nvSpPr>
        <p:spPr>
          <a:xfrm>
            <a:off x="7239000" y="6324600"/>
            <a:ext cx="1752600" cy="381000"/>
          </a:xfrm>
        </p:spPr>
        <p:txBody>
          <a:bodyPr/>
          <a:lstStyle>
            <a:lvl1pPr>
              <a:defRPr/>
            </a:lvl1pPr>
          </a:lstStyle>
          <a:p>
            <a:pPr>
              <a:defRPr/>
            </a:pPr>
            <a:fld id="{264A56C2-A55C-492F-BE5B-65E0135330B4}"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3"/>
          <p:cNvSpPr>
            <a:spLocks noGrp="1"/>
          </p:cNvSpPr>
          <p:nvPr>
            <p:ph type="dt" sz="half" idx="10"/>
          </p:nvPr>
        </p:nvSpPr>
        <p:spPr>
          <a:xfrm>
            <a:off x="228600" y="6324600"/>
            <a:ext cx="1524000" cy="381000"/>
          </a:xfrm>
        </p:spPr>
        <p:txBody>
          <a:bodyPr/>
          <a:lstStyle>
            <a:lvl1pPr>
              <a:defRPr smtClean="0"/>
            </a:lvl1pPr>
          </a:lstStyle>
          <a:p>
            <a:pPr>
              <a:defRPr/>
            </a:pPr>
            <a:r>
              <a:rPr lang="en-US" smtClean="0"/>
              <a:t>AQS Conference</a:t>
            </a:r>
            <a:endParaRPr lang="en-US" dirty="0"/>
          </a:p>
        </p:txBody>
      </p:sp>
      <p:sp>
        <p:nvSpPr>
          <p:cNvPr id="8" name="Footer Placeholder 4"/>
          <p:cNvSpPr>
            <a:spLocks noGrp="1"/>
          </p:cNvSpPr>
          <p:nvPr>
            <p:ph type="ftr" sz="quarter" idx="11"/>
          </p:nvPr>
        </p:nvSpPr>
        <p:spPr>
          <a:xfrm>
            <a:off x="1828800" y="6324600"/>
            <a:ext cx="5486400" cy="381000"/>
          </a:xfrm>
        </p:spPr>
        <p:txBody>
          <a:bodyPr/>
          <a:lstStyle>
            <a:lvl1pPr>
              <a:defRPr/>
            </a:lvl1pPr>
          </a:lstStyle>
          <a:p>
            <a:pPr>
              <a:defRPr/>
            </a:pPr>
            <a:r>
              <a:rPr lang="en-US" smtClean="0"/>
              <a:t>Providence, Rhode Island</a:t>
            </a:r>
            <a:endParaRPr lang="en-US" dirty="0"/>
          </a:p>
        </p:txBody>
      </p:sp>
      <p:sp>
        <p:nvSpPr>
          <p:cNvPr id="9" name="Slide Number Placeholder 5"/>
          <p:cNvSpPr>
            <a:spLocks noGrp="1"/>
          </p:cNvSpPr>
          <p:nvPr>
            <p:ph type="sldNum" sz="quarter" idx="12"/>
          </p:nvPr>
        </p:nvSpPr>
        <p:spPr>
          <a:xfrm>
            <a:off x="7239000" y="6324600"/>
            <a:ext cx="1752600" cy="381000"/>
          </a:xfrm>
        </p:spPr>
        <p:txBody>
          <a:bodyPr/>
          <a:lstStyle>
            <a:lvl1pPr>
              <a:defRPr/>
            </a:lvl1pPr>
          </a:lstStyle>
          <a:p>
            <a:pPr>
              <a:defRPr/>
            </a:pPr>
            <a:fld id="{264A56C2-A55C-492F-BE5B-65E0135330B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Date Placeholder 3"/>
          <p:cNvSpPr>
            <a:spLocks noGrp="1"/>
          </p:cNvSpPr>
          <p:nvPr>
            <p:ph type="dt" sz="half" idx="10"/>
          </p:nvPr>
        </p:nvSpPr>
        <p:spPr>
          <a:xfrm>
            <a:off x="228600" y="6324600"/>
            <a:ext cx="1524000" cy="381000"/>
          </a:xfrm>
        </p:spPr>
        <p:txBody>
          <a:bodyPr/>
          <a:lstStyle>
            <a:lvl1pPr>
              <a:defRPr smtClean="0"/>
            </a:lvl1pPr>
          </a:lstStyle>
          <a:p>
            <a:pPr>
              <a:defRPr/>
            </a:pPr>
            <a:r>
              <a:rPr lang="en-US" smtClean="0"/>
              <a:t>AQS Conference</a:t>
            </a:r>
            <a:endParaRPr lang="en-US" dirty="0"/>
          </a:p>
        </p:txBody>
      </p:sp>
      <p:sp>
        <p:nvSpPr>
          <p:cNvPr id="7" name="Footer Placeholder 4"/>
          <p:cNvSpPr>
            <a:spLocks noGrp="1"/>
          </p:cNvSpPr>
          <p:nvPr>
            <p:ph type="ftr" sz="quarter" idx="11"/>
          </p:nvPr>
        </p:nvSpPr>
        <p:spPr>
          <a:xfrm>
            <a:off x="1828800" y="6324600"/>
            <a:ext cx="5486400" cy="381000"/>
          </a:xfrm>
        </p:spPr>
        <p:txBody>
          <a:bodyPr/>
          <a:lstStyle>
            <a:lvl1pPr>
              <a:defRPr/>
            </a:lvl1pPr>
          </a:lstStyle>
          <a:p>
            <a:pPr>
              <a:defRPr/>
            </a:pPr>
            <a:r>
              <a:rPr lang="en-US" smtClean="0"/>
              <a:t>Providence, Rhode Island</a:t>
            </a:r>
            <a:endParaRPr lang="en-US" dirty="0"/>
          </a:p>
        </p:txBody>
      </p:sp>
      <p:sp>
        <p:nvSpPr>
          <p:cNvPr id="8" name="Slide Number Placeholder 5"/>
          <p:cNvSpPr>
            <a:spLocks noGrp="1"/>
          </p:cNvSpPr>
          <p:nvPr>
            <p:ph type="sldNum" sz="quarter" idx="12"/>
          </p:nvPr>
        </p:nvSpPr>
        <p:spPr>
          <a:xfrm>
            <a:off x="7239000" y="6324600"/>
            <a:ext cx="1752600" cy="381000"/>
          </a:xfrm>
        </p:spPr>
        <p:txBody>
          <a:bodyPr/>
          <a:lstStyle>
            <a:lvl1pPr>
              <a:defRPr/>
            </a:lvl1pPr>
          </a:lstStyle>
          <a:p>
            <a:pPr>
              <a:defRPr/>
            </a:pPr>
            <a:fld id="{264A56C2-A55C-492F-BE5B-65E0135330B4}" type="slidenum">
              <a:rPr lang="en-US"/>
              <a:pPr>
                <a:defRPr/>
              </a:pPr>
              <a:t>‹#›</a:t>
            </a:fld>
            <a:endParaRPr lang="en-US" dirty="0"/>
          </a:p>
        </p:txBody>
      </p:sp>
      <p:sp>
        <p:nvSpPr>
          <p:cNvPr id="9" name="Title 8"/>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Date Placeholder 3"/>
          <p:cNvSpPr>
            <a:spLocks noGrp="1"/>
          </p:cNvSpPr>
          <p:nvPr>
            <p:ph type="dt" sz="half" idx="10"/>
          </p:nvPr>
        </p:nvSpPr>
        <p:spPr>
          <a:xfrm>
            <a:off x="228600" y="6324600"/>
            <a:ext cx="1524000" cy="381000"/>
          </a:xfrm>
        </p:spPr>
        <p:txBody>
          <a:bodyPr/>
          <a:lstStyle>
            <a:lvl1pPr>
              <a:defRPr smtClean="0"/>
            </a:lvl1pPr>
          </a:lstStyle>
          <a:p>
            <a:pPr>
              <a:defRPr/>
            </a:pPr>
            <a:r>
              <a:rPr lang="en-US" smtClean="0"/>
              <a:t>AQS Conference</a:t>
            </a:r>
            <a:endParaRPr lang="en-US" dirty="0"/>
          </a:p>
        </p:txBody>
      </p:sp>
      <p:sp>
        <p:nvSpPr>
          <p:cNvPr id="10" name="Footer Placeholder 4"/>
          <p:cNvSpPr>
            <a:spLocks noGrp="1"/>
          </p:cNvSpPr>
          <p:nvPr>
            <p:ph type="ftr" sz="quarter" idx="11"/>
          </p:nvPr>
        </p:nvSpPr>
        <p:spPr>
          <a:xfrm>
            <a:off x="1828800" y="6324600"/>
            <a:ext cx="5486400" cy="381000"/>
          </a:xfrm>
        </p:spPr>
        <p:txBody>
          <a:bodyPr/>
          <a:lstStyle>
            <a:lvl1pPr>
              <a:defRPr/>
            </a:lvl1pPr>
          </a:lstStyle>
          <a:p>
            <a:pPr>
              <a:defRPr/>
            </a:pPr>
            <a:r>
              <a:rPr lang="en-US" smtClean="0"/>
              <a:t>Providence, Rhode Island</a:t>
            </a:r>
            <a:endParaRPr lang="en-US" dirty="0"/>
          </a:p>
        </p:txBody>
      </p:sp>
      <p:sp>
        <p:nvSpPr>
          <p:cNvPr id="11" name="Slide Number Placeholder 5"/>
          <p:cNvSpPr>
            <a:spLocks noGrp="1"/>
          </p:cNvSpPr>
          <p:nvPr>
            <p:ph type="sldNum" sz="quarter" idx="12"/>
          </p:nvPr>
        </p:nvSpPr>
        <p:spPr>
          <a:xfrm>
            <a:off x="7239000" y="6324600"/>
            <a:ext cx="1752600" cy="381000"/>
          </a:xfrm>
        </p:spPr>
        <p:txBody>
          <a:bodyPr/>
          <a:lstStyle>
            <a:lvl1pPr>
              <a:defRPr/>
            </a:lvl1pPr>
          </a:lstStyle>
          <a:p>
            <a:pPr>
              <a:defRPr/>
            </a:pPr>
            <a:fld id="{264A56C2-A55C-492F-BE5B-65E0135330B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9" name="Date Placeholder 3"/>
          <p:cNvSpPr>
            <a:spLocks noGrp="1"/>
          </p:cNvSpPr>
          <p:nvPr>
            <p:ph type="dt" sz="half" idx="10"/>
          </p:nvPr>
        </p:nvSpPr>
        <p:spPr>
          <a:xfrm>
            <a:off x="228600" y="6324600"/>
            <a:ext cx="1524000" cy="381000"/>
          </a:xfrm>
        </p:spPr>
        <p:txBody>
          <a:bodyPr/>
          <a:lstStyle>
            <a:lvl1pPr>
              <a:defRPr smtClean="0"/>
            </a:lvl1pPr>
          </a:lstStyle>
          <a:p>
            <a:pPr>
              <a:defRPr/>
            </a:pPr>
            <a:r>
              <a:rPr lang="en-US" smtClean="0"/>
              <a:t>AQS Conference</a:t>
            </a:r>
            <a:endParaRPr lang="en-US" dirty="0"/>
          </a:p>
        </p:txBody>
      </p:sp>
      <p:sp>
        <p:nvSpPr>
          <p:cNvPr id="10" name="Footer Placeholder 4"/>
          <p:cNvSpPr>
            <a:spLocks noGrp="1"/>
          </p:cNvSpPr>
          <p:nvPr>
            <p:ph type="ftr" sz="quarter" idx="11"/>
          </p:nvPr>
        </p:nvSpPr>
        <p:spPr>
          <a:xfrm>
            <a:off x="1828800" y="6324600"/>
            <a:ext cx="5486400" cy="381000"/>
          </a:xfrm>
        </p:spPr>
        <p:txBody>
          <a:bodyPr/>
          <a:lstStyle>
            <a:lvl1pPr>
              <a:defRPr/>
            </a:lvl1pPr>
          </a:lstStyle>
          <a:p>
            <a:pPr>
              <a:defRPr/>
            </a:pPr>
            <a:r>
              <a:rPr lang="en-US" smtClean="0"/>
              <a:t>Providence, Rhode Island</a:t>
            </a:r>
            <a:endParaRPr lang="en-US" dirty="0"/>
          </a:p>
        </p:txBody>
      </p:sp>
      <p:sp>
        <p:nvSpPr>
          <p:cNvPr id="11" name="Slide Number Placeholder 5"/>
          <p:cNvSpPr>
            <a:spLocks noGrp="1"/>
          </p:cNvSpPr>
          <p:nvPr>
            <p:ph type="sldNum" sz="quarter" idx="12"/>
          </p:nvPr>
        </p:nvSpPr>
        <p:spPr>
          <a:xfrm>
            <a:off x="7239000" y="6324600"/>
            <a:ext cx="1752600" cy="381000"/>
          </a:xfrm>
        </p:spPr>
        <p:txBody>
          <a:bodyPr/>
          <a:lstStyle>
            <a:lvl1pPr>
              <a:defRPr/>
            </a:lvl1pPr>
          </a:lstStyle>
          <a:p>
            <a:pPr>
              <a:defRPr/>
            </a:pPr>
            <a:fld id="{264A56C2-A55C-492F-BE5B-65E0135330B4}"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7"/>
          <p:cNvPicPr>
            <a:picLocks noChangeAspect="1" noChangeArrowheads="1"/>
          </p:cNvPicPr>
          <p:nvPr/>
        </p:nvPicPr>
        <p:blipFill>
          <a:blip r:embed="rId17" cstate="print"/>
          <a:srcRect t="4126" b="3030"/>
          <a:stretch>
            <a:fillRect/>
          </a:stretch>
        </p:blipFill>
        <p:spPr bwMode="auto">
          <a:xfrm>
            <a:off x="0" y="0"/>
            <a:ext cx="9144000"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0" y="0"/>
            <a:ext cx="7620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8" name="Rectangle 3"/>
          <p:cNvSpPr>
            <a:spLocks noGrp="1" noChangeArrowheads="1"/>
          </p:cNvSpPr>
          <p:nvPr>
            <p:ph type="body" idx="1"/>
          </p:nvPr>
        </p:nvSpPr>
        <p:spPr bwMode="auto">
          <a:xfrm>
            <a:off x="381000" y="1524000"/>
            <a:ext cx="80772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9" name="Rectangle 5"/>
          <p:cNvSpPr>
            <a:spLocks noGrp="1" noChangeArrowheads="1"/>
          </p:cNvSpPr>
          <p:nvPr>
            <p:ph type="ftr" sz="quarter" idx="3"/>
          </p:nvPr>
        </p:nvSpPr>
        <p:spPr bwMode="auto">
          <a:xfrm>
            <a:off x="1828800" y="6324600"/>
            <a:ext cx="5486400" cy="38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1000">
                <a:latin typeface="Constantia" pitchFamily="18" charset="0"/>
                <a:ea typeface="ＭＳ Ｐゴシック" pitchFamily="84" charset="-128"/>
                <a:cs typeface="+mn-cs"/>
              </a:defRPr>
            </a:lvl1pPr>
          </a:lstStyle>
          <a:p>
            <a:pPr>
              <a:defRPr/>
            </a:pPr>
            <a:r>
              <a:rPr lang="en-US" smtClean="0"/>
              <a:t>Providence, Rhode Island</a:t>
            </a:r>
            <a:endParaRPr lang="en-US" dirty="0"/>
          </a:p>
        </p:txBody>
      </p:sp>
      <p:sp>
        <p:nvSpPr>
          <p:cNvPr id="2" name="Rectangle 4"/>
          <p:cNvSpPr>
            <a:spLocks noGrp="1" noChangeArrowheads="1"/>
          </p:cNvSpPr>
          <p:nvPr>
            <p:ph type="dt" sz="half" idx="2"/>
          </p:nvPr>
        </p:nvSpPr>
        <p:spPr bwMode="auto">
          <a:xfrm>
            <a:off x="228600" y="6324600"/>
            <a:ext cx="1524000" cy="38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000" smtClean="0">
                <a:latin typeface="Constantia" pitchFamily="18" charset="0"/>
                <a:ea typeface="ＭＳ Ｐゴシック" pitchFamily="84" charset="-128"/>
                <a:cs typeface="+mn-cs"/>
              </a:defRPr>
            </a:lvl1pPr>
          </a:lstStyle>
          <a:p>
            <a:pPr>
              <a:defRPr/>
            </a:pPr>
            <a:r>
              <a:rPr lang="en-US" smtClean="0"/>
              <a:t>AQS Conference</a:t>
            </a:r>
            <a:endParaRPr lang="en-US" dirty="0"/>
          </a:p>
        </p:txBody>
      </p:sp>
      <p:sp>
        <p:nvSpPr>
          <p:cNvPr id="1030" name="Rectangle 6"/>
          <p:cNvSpPr>
            <a:spLocks noGrp="1" noChangeArrowheads="1"/>
          </p:cNvSpPr>
          <p:nvPr>
            <p:ph type="sldNum" sz="quarter" idx="4"/>
          </p:nvPr>
        </p:nvSpPr>
        <p:spPr bwMode="auto">
          <a:xfrm>
            <a:off x="7239000" y="6324600"/>
            <a:ext cx="1752600" cy="38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000">
                <a:latin typeface="Constantia" pitchFamily="18" charset="0"/>
                <a:ea typeface="ＭＳ Ｐゴシック" pitchFamily="84" charset="-128"/>
                <a:cs typeface="+mn-cs"/>
              </a:defRPr>
            </a:lvl1pPr>
          </a:lstStyle>
          <a:p>
            <a:pPr>
              <a:defRPr/>
            </a:pPr>
            <a:endParaRPr lang="en-US" dirty="0" smtClean="0"/>
          </a:p>
          <a:p>
            <a:pPr>
              <a:defRPr/>
            </a:pPr>
            <a:fld id="{E330026B-C670-48D6-A109-81939175B851}" type="slidenum">
              <a:rPr lang="en-US" smtClean="0"/>
              <a:pPr>
                <a:defRPr/>
              </a:pPr>
              <a:t>‹#›</a:t>
            </a:fld>
            <a:endParaRPr lang="en-US" dirty="0"/>
          </a:p>
        </p:txBody>
      </p:sp>
      <p:pic>
        <p:nvPicPr>
          <p:cNvPr id="4" name="Picture 2"/>
          <p:cNvPicPr>
            <a:picLocks noChangeAspect="1" noChangeArrowheads="1"/>
          </p:cNvPicPr>
          <p:nvPr userDrawn="1"/>
        </p:nvPicPr>
        <p:blipFill>
          <a:blip r:embed="rId18" cstate="print"/>
          <a:srcRect/>
          <a:stretch>
            <a:fillRect/>
          </a:stretch>
        </p:blipFill>
        <p:spPr bwMode="auto">
          <a:xfrm>
            <a:off x="8229600" y="381000"/>
            <a:ext cx="771080" cy="72373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203" r:id="rId1"/>
    <p:sldLayoutId id="2147484204" r:id="rId2"/>
    <p:sldLayoutId id="2147484205" r:id="rId3"/>
    <p:sldLayoutId id="2147484206" r:id="rId4"/>
    <p:sldLayoutId id="2147484207" r:id="rId5"/>
    <p:sldLayoutId id="2147484208" r:id="rId6"/>
    <p:sldLayoutId id="2147484209" r:id="rId7"/>
    <p:sldLayoutId id="2147484210" r:id="rId8"/>
    <p:sldLayoutId id="2147484211" r:id="rId9"/>
    <p:sldLayoutId id="2147484212" r:id="rId10"/>
    <p:sldLayoutId id="2147484213" r:id="rId11"/>
    <p:sldLayoutId id="2147484214" r:id="rId12"/>
    <p:sldLayoutId id="2147484215" r:id="rId13"/>
    <p:sldLayoutId id="2147484216" r:id="rId14"/>
    <p:sldLayoutId id="2147484217" r:id="rId15"/>
  </p:sldLayoutIdLst>
  <p:hf hdr="0"/>
  <p:txStyles>
    <p:titleStyle>
      <a:lvl1pPr algn="l" rtl="0" eaLnBrk="0" fontAlgn="base" hangingPunct="0">
        <a:spcBef>
          <a:spcPct val="0"/>
        </a:spcBef>
        <a:spcAft>
          <a:spcPct val="0"/>
        </a:spcAft>
        <a:defRPr sz="3200">
          <a:solidFill>
            <a:schemeClr val="bg1"/>
          </a:solidFill>
          <a:latin typeface="+mj-lt"/>
          <a:ea typeface="+mj-ea"/>
          <a:cs typeface="ＭＳ Ｐゴシック"/>
        </a:defRPr>
      </a:lvl1pPr>
      <a:lvl2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2pPr>
      <a:lvl3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3pPr>
      <a:lvl4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4pPr>
      <a:lvl5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5pPr>
      <a:lvl6pPr marL="457200" algn="ctr" rtl="0" fontAlgn="base">
        <a:spcBef>
          <a:spcPct val="0"/>
        </a:spcBef>
        <a:spcAft>
          <a:spcPct val="0"/>
        </a:spcAft>
        <a:defRPr sz="3200">
          <a:solidFill>
            <a:schemeClr val="tx1"/>
          </a:solidFill>
          <a:latin typeface="Arial" charset="0"/>
          <a:ea typeface="ＭＳ Ｐゴシック" pitchFamily="84" charset="-128"/>
        </a:defRPr>
      </a:lvl6pPr>
      <a:lvl7pPr marL="914400" algn="ctr" rtl="0" fontAlgn="base">
        <a:spcBef>
          <a:spcPct val="0"/>
        </a:spcBef>
        <a:spcAft>
          <a:spcPct val="0"/>
        </a:spcAft>
        <a:defRPr sz="3200">
          <a:solidFill>
            <a:schemeClr val="tx1"/>
          </a:solidFill>
          <a:latin typeface="Arial" charset="0"/>
          <a:ea typeface="ＭＳ Ｐゴシック" pitchFamily="84" charset="-128"/>
        </a:defRPr>
      </a:lvl7pPr>
      <a:lvl8pPr marL="1371600" algn="ctr" rtl="0" fontAlgn="base">
        <a:spcBef>
          <a:spcPct val="0"/>
        </a:spcBef>
        <a:spcAft>
          <a:spcPct val="0"/>
        </a:spcAft>
        <a:defRPr sz="3200">
          <a:solidFill>
            <a:schemeClr val="tx1"/>
          </a:solidFill>
          <a:latin typeface="Arial" charset="0"/>
          <a:ea typeface="ＭＳ Ｐゴシック" pitchFamily="84" charset="-128"/>
        </a:defRPr>
      </a:lvl8pPr>
      <a:lvl9pPr marL="1828800" algn="ctr" rtl="0" fontAlgn="base">
        <a:spcBef>
          <a:spcPct val="0"/>
        </a:spcBef>
        <a:spcAft>
          <a:spcPct val="0"/>
        </a:spcAft>
        <a:defRPr sz="3200">
          <a:solidFill>
            <a:schemeClr val="tx1"/>
          </a:solidFill>
          <a:latin typeface="Arial" charset="0"/>
          <a:ea typeface="ＭＳ Ｐゴシック" pitchFamily="84" charset="-128"/>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ＭＳ Ｐゴシック"/>
        </a:defRPr>
      </a:lvl1pPr>
      <a:lvl2pPr marL="742950" indent="-285750" algn="l" rtl="0" eaLnBrk="0" fontAlgn="base" hangingPunct="0">
        <a:spcBef>
          <a:spcPct val="20000"/>
        </a:spcBef>
        <a:spcAft>
          <a:spcPct val="0"/>
        </a:spcAft>
        <a:buChar char="–"/>
        <a:defRPr sz="2400">
          <a:solidFill>
            <a:schemeClr val="tx1"/>
          </a:solidFill>
          <a:latin typeface="+mn-lt"/>
          <a:ea typeface="+mn-ea"/>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n-lt"/>
          <a:ea typeface="+mn-ea"/>
          <a:cs typeface="ＭＳ Ｐゴシック"/>
        </a:defRPr>
      </a:lvl3pPr>
      <a:lvl4pPr marL="1600200" indent="-228600" algn="l" rtl="0" eaLnBrk="0" fontAlgn="base" hangingPunct="0">
        <a:spcBef>
          <a:spcPct val="20000"/>
        </a:spcBef>
        <a:spcAft>
          <a:spcPct val="0"/>
        </a:spcAft>
        <a:buChar char="–"/>
        <a:defRPr>
          <a:solidFill>
            <a:schemeClr val="tx1"/>
          </a:solidFill>
          <a:latin typeface="+mn-lt"/>
          <a:ea typeface="+mn-ea"/>
          <a:cs typeface="ＭＳ Ｐゴシック"/>
        </a:defRPr>
      </a:lvl4pPr>
      <a:lvl5pPr marL="2057400" indent="-228600" algn="l" rtl="0" eaLnBrk="0" fontAlgn="base" hangingPunct="0">
        <a:spcBef>
          <a:spcPct val="20000"/>
        </a:spcBef>
        <a:spcAft>
          <a:spcPct val="0"/>
        </a:spcAft>
        <a:buChar char="»"/>
        <a:defRPr sz="1600">
          <a:solidFill>
            <a:schemeClr val="tx1"/>
          </a:solidFill>
          <a:latin typeface="+mn-lt"/>
          <a:ea typeface="+mn-ea"/>
          <a:cs typeface="ＭＳ Ｐゴシック"/>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905000"/>
            <a:ext cx="7772400" cy="1143000"/>
          </a:xfrm>
        </p:spPr>
        <p:txBody>
          <a:bodyPr/>
          <a:lstStyle/>
          <a:p>
            <a:pPr algn="ctr"/>
            <a:r>
              <a:rPr lang="en-US" dirty="0" smtClean="0"/>
              <a:t>Precision &amp; Accuracy Redesign</a:t>
            </a:r>
            <a:endParaRPr lang="en-US" dirty="0"/>
          </a:p>
        </p:txBody>
      </p:sp>
      <p:sp>
        <p:nvSpPr>
          <p:cNvPr id="3" name="Subtitle 2"/>
          <p:cNvSpPr>
            <a:spLocks noGrp="1"/>
          </p:cNvSpPr>
          <p:nvPr>
            <p:ph type="subTitle" idx="1"/>
          </p:nvPr>
        </p:nvSpPr>
        <p:spPr>
          <a:xfrm>
            <a:off x="1524000" y="4191000"/>
            <a:ext cx="6400800" cy="1752600"/>
          </a:xfrm>
        </p:spPr>
        <p:txBody>
          <a:bodyPr/>
          <a:lstStyle/>
          <a:p>
            <a:r>
              <a:rPr lang="en-US" dirty="0" smtClean="0"/>
              <a:t>AQS Conference</a:t>
            </a:r>
          </a:p>
          <a:p>
            <a:r>
              <a:rPr lang="en-US" dirty="0" smtClean="0"/>
              <a:t>August 22, 2012</a:t>
            </a:r>
          </a:p>
          <a:p>
            <a:r>
              <a:rPr lang="en-US" dirty="0" smtClean="0"/>
              <a:t>Bill </a:t>
            </a:r>
            <a:r>
              <a:rPr lang="en-US" dirty="0" err="1" smtClean="0"/>
              <a:t>Frietsche</a:t>
            </a: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371600"/>
            <a:ext cx="7620000" cy="609600"/>
          </a:xfrm>
        </p:spPr>
        <p:txBody>
          <a:bodyPr/>
          <a:lstStyle/>
          <a:p>
            <a:pPr algn="ctr"/>
            <a:r>
              <a:rPr lang="en-US" sz="2800" b="1" dirty="0" smtClean="0">
                <a:solidFill>
                  <a:schemeClr val="accent5">
                    <a:lumMod val="50000"/>
                  </a:schemeClr>
                </a:solidFill>
                <a:effectLst>
                  <a:outerShdw blurRad="38100" dist="38100" dir="2700000" algn="tl">
                    <a:srgbClr val="000000">
                      <a:alpha val="43137"/>
                    </a:srgbClr>
                  </a:outerShdw>
                </a:effectLst>
              </a:rPr>
              <a:t>QA Transaction Workgroup</a:t>
            </a:r>
            <a:endParaRPr lang="en-US" sz="2800" b="1" dirty="0">
              <a:solidFill>
                <a:schemeClr val="accent5">
                  <a:lumMod val="50000"/>
                </a:schemeClr>
              </a:solidFill>
              <a:effectLst>
                <a:outerShdw blurRad="38100" dist="38100" dir="2700000" algn="tl">
                  <a:srgbClr val="000000">
                    <a:alpha val="43137"/>
                  </a:srgbClr>
                </a:outerShdw>
              </a:effectLst>
            </a:endParaRPr>
          </a:p>
        </p:txBody>
      </p:sp>
      <p:sp>
        <p:nvSpPr>
          <p:cNvPr id="3" name="Date Placeholder 2"/>
          <p:cNvSpPr>
            <a:spLocks noGrp="1"/>
          </p:cNvSpPr>
          <p:nvPr>
            <p:ph type="dt" sz="half" idx="10"/>
          </p:nvPr>
        </p:nvSpPr>
        <p:spPr/>
        <p:txBody>
          <a:bodyPr/>
          <a:lstStyle/>
          <a:p>
            <a:pPr>
              <a:defRPr/>
            </a:pPr>
            <a:fld id="{C06CC98D-F588-46DA-9A4F-9DCC6C9A35AC}" type="datetime1">
              <a:rPr lang="en-US" smtClean="0"/>
              <a:pPr>
                <a:defRPr/>
              </a:pPr>
              <a:t>8/13/2012</a:t>
            </a:fld>
            <a:endParaRPr lang="en-US"/>
          </a:p>
        </p:txBody>
      </p:sp>
      <p:sp>
        <p:nvSpPr>
          <p:cNvPr id="4" name="Footer Placeholder 3"/>
          <p:cNvSpPr>
            <a:spLocks noGrp="1"/>
          </p:cNvSpPr>
          <p:nvPr>
            <p:ph type="ftr" sz="quarter" idx="11"/>
          </p:nvPr>
        </p:nvSpPr>
        <p:spPr/>
        <p:txBody>
          <a:bodyPr/>
          <a:lstStyle/>
          <a:p>
            <a:pPr>
              <a:defRPr/>
            </a:pPr>
            <a:r>
              <a:rPr lang="en-US" smtClean="0"/>
              <a:t>U.S. Environmental Protection Agency</a:t>
            </a:r>
            <a:endParaRPr lang="en-US"/>
          </a:p>
        </p:txBody>
      </p:sp>
      <p:sp>
        <p:nvSpPr>
          <p:cNvPr id="5" name="Slide Number Placeholder 4"/>
          <p:cNvSpPr>
            <a:spLocks noGrp="1"/>
          </p:cNvSpPr>
          <p:nvPr>
            <p:ph type="sldNum" sz="quarter" idx="12"/>
          </p:nvPr>
        </p:nvSpPr>
        <p:spPr/>
        <p:txBody>
          <a:bodyPr/>
          <a:lstStyle/>
          <a:p>
            <a:pPr>
              <a:defRPr/>
            </a:pPr>
            <a:fld id="{1C78A7CB-A65C-4BD2-AD64-57AD2EE3B344}" type="slidenum">
              <a:rPr lang="en-US" smtClean="0"/>
              <a:pPr>
                <a:defRPr/>
              </a:pPr>
              <a:t>10</a:t>
            </a:fld>
            <a:endParaRPr lang="en-US"/>
          </a:p>
        </p:txBody>
      </p:sp>
      <p:graphicFrame>
        <p:nvGraphicFramePr>
          <p:cNvPr id="6" name="Table 5"/>
          <p:cNvGraphicFramePr>
            <a:graphicFrameLocks noGrp="1"/>
          </p:cNvGraphicFramePr>
          <p:nvPr/>
        </p:nvGraphicFramePr>
        <p:xfrm>
          <a:off x="533400" y="2209800"/>
          <a:ext cx="8077200" cy="3924300"/>
        </p:xfrm>
        <a:graphic>
          <a:graphicData uri="http://schemas.openxmlformats.org/drawingml/2006/table">
            <a:tbl>
              <a:tblPr/>
              <a:tblGrid>
                <a:gridCol w="2019300"/>
                <a:gridCol w="2019300"/>
                <a:gridCol w="2019300"/>
                <a:gridCol w="2019300"/>
              </a:tblGrid>
              <a:tr h="358140">
                <a:tc gridSpan="4">
                  <a:txBody>
                    <a:bodyPr/>
                    <a:lstStyle/>
                    <a:p>
                      <a:pPr marL="0" marR="0" algn="ctr">
                        <a:spcBef>
                          <a:spcPts val="0"/>
                        </a:spcBef>
                        <a:spcAft>
                          <a:spcPts val="0"/>
                        </a:spcAft>
                      </a:pPr>
                      <a:r>
                        <a:rPr lang="en-US" sz="1800" b="1" dirty="0">
                          <a:solidFill>
                            <a:srgbClr val="3333FF"/>
                          </a:solidFill>
                          <a:latin typeface="Times New Roman"/>
                          <a:ea typeface="Times New Roman"/>
                        </a:rPr>
                        <a:t>Monitoring Organizations</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403860">
                <a:tc>
                  <a:txBody>
                    <a:bodyPr/>
                    <a:lstStyle/>
                    <a:p>
                      <a:pPr marL="0" marR="0">
                        <a:spcBef>
                          <a:spcPts val="0"/>
                        </a:spcBef>
                        <a:spcAft>
                          <a:spcPts val="0"/>
                        </a:spcAft>
                      </a:pPr>
                      <a:r>
                        <a:rPr lang="en-US" sz="1400" dirty="0">
                          <a:solidFill>
                            <a:srgbClr val="000000"/>
                          </a:solidFill>
                          <a:latin typeface="Times New Roman"/>
                          <a:ea typeface="Calibri"/>
                        </a:rPr>
                        <a:t>Heather </a:t>
                      </a:r>
                      <a:r>
                        <a:rPr lang="en-US" sz="1400" dirty="0" smtClean="0">
                          <a:solidFill>
                            <a:srgbClr val="000000"/>
                          </a:solidFill>
                          <a:latin typeface="Times New Roman"/>
                          <a:ea typeface="Calibri"/>
                        </a:rPr>
                        <a:t>Stewart </a:t>
                      </a:r>
                    </a:p>
                    <a:p>
                      <a:pPr marL="0" marR="0">
                        <a:spcBef>
                          <a:spcPts val="0"/>
                        </a:spcBef>
                        <a:spcAft>
                          <a:spcPts val="0"/>
                        </a:spcAft>
                      </a:pPr>
                      <a:r>
                        <a:rPr lang="en-US" sz="1400" dirty="0" smtClean="0">
                          <a:solidFill>
                            <a:srgbClr val="000000"/>
                          </a:solidFill>
                          <a:latin typeface="Times New Roman"/>
                          <a:ea typeface="Calibri"/>
                        </a:rPr>
                        <a:t>TCEQ</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dirty="0" err="1">
                          <a:solidFill>
                            <a:srgbClr val="000000"/>
                          </a:solidFill>
                          <a:latin typeface="Times New Roman"/>
                          <a:ea typeface="Calibri"/>
                        </a:rPr>
                        <a:t>Benedicto</a:t>
                      </a:r>
                      <a:r>
                        <a:rPr lang="en-US" sz="1400" dirty="0">
                          <a:solidFill>
                            <a:srgbClr val="000000"/>
                          </a:solidFill>
                          <a:latin typeface="Times New Roman"/>
                          <a:ea typeface="Calibri"/>
                        </a:rPr>
                        <a:t> </a:t>
                      </a:r>
                      <a:r>
                        <a:rPr lang="en-US" sz="1400" dirty="0" err="1" smtClean="0">
                          <a:solidFill>
                            <a:srgbClr val="000000"/>
                          </a:solidFill>
                          <a:latin typeface="Times New Roman"/>
                          <a:ea typeface="Calibri"/>
                        </a:rPr>
                        <a:t>Villamin</a:t>
                      </a:r>
                      <a:endParaRPr lang="en-US" sz="1400" dirty="0" smtClean="0">
                        <a:solidFill>
                          <a:srgbClr val="000000"/>
                        </a:solidFill>
                        <a:latin typeface="Times New Roman"/>
                        <a:ea typeface="Calibri"/>
                      </a:endParaRPr>
                    </a:p>
                    <a:p>
                      <a:pPr marL="0" marR="0">
                        <a:spcBef>
                          <a:spcPts val="0"/>
                        </a:spcBef>
                        <a:spcAft>
                          <a:spcPts val="0"/>
                        </a:spcAft>
                      </a:pPr>
                      <a:r>
                        <a:rPr lang="en-US" sz="1400" dirty="0" smtClean="0">
                          <a:solidFill>
                            <a:srgbClr val="000000"/>
                          </a:solidFill>
                          <a:latin typeface="Times New Roman"/>
                          <a:ea typeface="Calibri"/>
                        </a:rPr>
                        <a:t>TCEQ</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dirty="0">
                          <a:solidFill>
                            <a:srgbClr val="000000"/>
                          </a:solidFill>
                          <a:latin typeface="Times New Roman"/>
                          <a:ea typeface="Calibri"/>
                        </a:rPr>
                        <a:t>Bryan </a:t>
                      </a:r>
                      <a:r>
                        <a:rPr lang="en-US" sz="1400" dirty="0" smtClean="0">
                          <a:solidFill>
                            <a:srgbClr val="000000"/>
                          </a:solidFill>
                          <a:latin typeface="Times New Roman"/>
                          <a:ea typeface="Calibri"/>
                        </a:rPr>
                        <a:t>Paris</a:t>
                      </a:r>
                    </a:p>
                    <a:p>
                      <a:pPr marL="0" marR="0">
                        <a:spcBef>
                          <a:spcPts val="0"/>
                        </a:spcBef>
                        <a:spcAft>
                          <a:spcPts val="0"/>
                        </a:spcAft>
                      </a:pPr>
                      <a:r>
                        <a:rPr lang="en-US" sz="1400" dirty="0" smtClean="0">
                          <a:solidFill>
                            <a:srgbClr val="000000"/>
                          </a:solidFill>
                          <a:latin typeface="Times New Roman"/>
                          <a:ea typeface="Calibri"/>
                        </a:rPr>
                        <a:t>AZDEQ</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dirty="0" err="1">
                          <a:solidFill>
                            <a:srgbClr val="000000"/>
                          </a:solidFill>
                          <a:latin typeface="Times New Roman"/>
                          <a:ea typeface="Calibri"/>
                        </a:rPr>
                        <a:t>Rayna</a:t>
                      </a:r>
                      <a:r>
                        <a:rPr lang="en-US" sz="1400" dirty="0">
                          <a:solidFill>
                            <a:srgbClr val="000000"/>
                          </a:solidFill>
                          <a:latin typeface="Times New Roman"/>
                          <a:ea typeface="Calibri"/>
                        </a:rPr>
                        <a:t> </a:t>
                      </a:r>
                      <a:r>
                        <a:rPr lang="en-US" sz="1400" dirty="0" smtClean="0">
                          <a:solidFill>
                            <a:srgbClr val="000000"/>
                          </a:solidFill>
                          <a:latin typeface="Times New Roman"/>
                          <a:ea typeface="Calibri"/>
                        </a:rPr>
                        <a:t>Broadway</a:t>
                      </a:r>
                    </a:p>
                    <a:p>
                      <a:pPr marL="0" marR="0">
                        <a:spcBef>
                          <a:spcPts val="0"/>
                        </a:spcBef>
                        <a:spcAft>
                          <a:spcPts val="0"/>
                        </a:spcAft>
                      </a:pPr>
                      <a:r>
                        <a:rPr lang="en-US" sz="1400" dirty="0" smtClean="0">
                          <a:solidFill>
                            <a:srgbClr val="000000"/>
                          </a:solidFill>
                          <a:latin typeface="Times New Roman"/>
                          <a:ea typeface="Calibri"/>
                        </a:rPr>
                        <a:t>MODNR</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spcBef>
                          <a:spcPts val="0"/>
                        </a:spcBef>
                        <a:spcAft>
                          <a:spcPts val="0"/>
                        </a:spcAft>
                      </a:pPr>
                      <a:r>
                        <a:rPr lang="en-US" sz="1400" dirty="0">
                          <a:solidFill>
                            <a:srgbClr val="000000"/>
                          </a:solidFill>
                          <a:latin typeface="Times New Roman"/>
                          <a:ea typeface="Calibri"/>
                        </a:rPr>
                        <a:t>Scott </a:t>
                      </a:r>
                      <a:r>
                        <a:rPr lang="en-US" sz="1400" dirty="0" err="1" smtClean="0">
                          <a:solidFill>
                            <a:srgbClr val="000000"/>
                          </a:solidFill>
                          <a:latin typeface="Times New Roman"/>
                          <a:ea typeface="Calibri"/>
                        </a:rPr>
                        <a:t>Dubble</a:t>
                      </a:r>
                      <a:endParaRPr lang="en-US" sz="1400" dirty="0" smtClean="0">
                        <a:solidFill>
                          <a:srgbClr val="000000"/>
                        </a:solidFill>
                        <a:latin typeface="Times New Roman"/>
                        <a:ea typeface="Calibri"/>
                      </a:endParaRPr>
                    </a:p>
                    <a:p>
                      <a:pPr marL="0" marR="0">
                        <a:spcBef>
                          <a:spcPts val="0"/>
                        </a:spcBef>
                        <a:spcAft>
                          <a:spcPts val="0"/>
                        </a:spcAft>
                      </a:pPr>
                      <a:r>
                        <a:rPr lang="en-US" sz="1400" dirty="0" smtClean="0">
                          <a:solidFill>
                            <a:srgbClr val="000000"/>
                          </a:solidFill>
                          <a:latin typeface="Times New Roman"/>
                          <a:ea typeface="Calibri"/>
                        </a:rPr>
                        <a:t>TCEQ</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dirty="0">
                          <a:solidFill>
                            <a:srgbClr val="000000"/>
                          </a:solidFill>
                          <a:latin typeface="Times New Roman"/>
                          <a:ea typeface="Calibri"/>
                        </a:rPr>
                        <a:t>Ann </a:t>
                      </a:r>
                      <a:r>
                        <a:rPr lang="en-US" sz="1400" dirty="0" smtClean="0">
                          <a:solidFill>
                            <a:srgbClr val="000000"/>
                          </a:solidFill>
                          <a:latin typeface="Times New Roman"/>
                          <a:ea typeface="Calibri"/>
                        </a:rPr>
                        <a:t>Sorensen</a:t>
                      </a:r>
                    </a:p>
                    <a:p>
                      <a:pPr marL="0" marR="0">
                        <a:spcBef>
                          <a:spcPts val="0"/>
                        </a:spcBef>
                        <a:spcAft>
                          <a:spcPts val="0"/>
                        </a:spcAft>
                      </a:pPr>
                      <a:r>
                        <a:rPr lang="en-US" sz="1400" dirty="0" smtClean="0">
                          <a:solidFill>
                            <a:srgbClr val="000000"/>
                          </a:solidFill>
                          <a:latin typeface="Times New Roman"/>
                          <a:ea typeface="Calibri"/>
                        </a:rPr>
                        <a:t>MADEP</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dirty="0">
                          <a:solidFill>
                            <a:srgbClr val="000000"/>
                          </a:solidFill>
                          <a:latin typeface="Times New Roman"/>
                          <a:ea typeface="Calibri"/>
                        </a:rPr>
                        <a:t>Patricia </a:t>
                      </a:r>
                      <a:r>
                        <a:rPr lang="en-US" sz="1400" dirty="0" err="1" smtClean="0">
                          <a:solidFill>
                            <a:srgbClr val="000000"/>
                          </a:solidFill>
                          <a:latin typeface="Times New Roman"/>
                          <a:ea typeface="Calibri"/>
                        </a:rPr>
                        <a:t>Maliro</a:t>
                      </a:r>
                      <a:endParaRPr lang="en-US" sz="1400" dirty="0" smtClean="0">
                        <a:solidFill>
                          <a:srgbClr val="000000"/>
                        </a:solidFill>
                        <a:latin typeface="Times New Roman"/>
                        <a:ea typeface="Calibri"/>
                      </a:endParaRPr>
                    </a:p>
                    <a:p>
                      <a:pPr marL="0" marR="0">
                        <a:spcBef>
                          <a:spcPts val="0"/>
                        </a:spcBef>
                        <a:spcAft>
                          <a:spcPts val="0"/>
                        </a:spcAft>
                      </a:pPr>
                      <a:r>
                        <a:rPr lang="en-US" sz="1400" dirty="0" smtClean="0">
                          <a:solidFill>
                            <a:srgbClr val="000000"/>
                          </a:solidFill>
                          <a:latin typeface="Times New Roman"/>
                          <a:ea typeface="Calibri"/>
                        </a:rPr>
                        <a:t>MODNR</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dirty="0">
                          <a:solidFill>
                            <a:srgbClr val="000000"/>
                          </a:solidFill>
                          <a:latin typeface="Times New Roman"/>
                          <a:ea typeface="Calibri"/>
                        </a:rPr>
                        <a:t>Tammy </a:t>
                      </a:r>
                      <a:r>
                        <a:rPr lang="en-US" sz="1400" dirty="0" smtClean="0">
                          <a:solidFill>
                            <a:srgbClr val="000000"/>
                          </a:solidFill>
                          <a:latin typeface="Times New Roman"/>
                          <a:ea typeface="Calibri"/>
                        </a:rPr>
                        <a:t>Eagan</a:t>
                      </a:r>
                    </a:p>
                    <a:p>
                      <a:pPr marL="0" marR="0">
                        <a:spcBef>
                          <a:spcPts val="0"/>
                        </a:spcBef>
                        <a:spcAft>
                          <a:spcPts val="0"/>
                        </a:spcAft>
                      </a:pPr>
                      <a:r>
                        <a:rPr lang="en-US" sz="1400" dirty="0" smtClean="0">
                          <a:solidFill>
                            <a:srgbClr val="000000"/>
                          </a:solidFill>
                          <a:latin typeface="Times New Roman"/>
                          <a:ea typeface="Calibri"/>
                        </a:rPr>
                        <a:t>FLDEP</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spcBef>
                          <a:spcPts val="0"/>
                        </a:spcBef>
                        <a:spcAft>
                          <a:spcPts val="0"/>
                        </a:spcAft>
                      </a:pPr>
                      <a:r>
                        <a:rPr lang="en-US" sz="1400" dirty="0" err="1">
                          <a:latin typeface="Times New Roman"/>
                          <a:ea typeface="Times New Roman"/>
                        </a:rPr>
                        <a:t>Hien</a:t>
                      </a:r>
                      <a:r>
                        <a:rPr lang="en-US" sz="1400" dirty="0">
                          <a:latin typeface="Times New Roman"/>
                          <a:ea typeface="Times New Roman"/>
                        </a:rPr>
                        <a:t> </a:t>
                      </a:r>
                      <a:r>
                        <a:rPr lang="en-US" sz="1400" dirty="0" smtClean="0">
                          <a:latin typeface="Times New Roman"/>
                          <a:ea typeface="Times New Roman"/>
                        </a:rPr>
                        <a:t>Tran</a:t>
                      </a:r>
                    </a:p>
                    <a:p>
                      <a:pPr marL="0" marR="0">
                        <a:spcBef>
                          <a:spcPts val="0"/>
                        </a:spcBef>
                        <a:spcAft>
                          <a:spcPts val="0"/>
                        </a:spcAft>
                      </a:pPr>
                      <a:r>
                        <a:rPr lang="en-US" sz="1400" dirty="0" smtClean="0">
                          <a:latin typeface="Times New Roman"/>
                          <a:ea typeface="Times New Roman"/>
                        </a:rPr>
                        <a:t>CARB</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dirty="0" err="1">
                          <a:latin typeface="Times New Roman"/>
                          <a:ea typeface="Times New Roman"/>
                        </a:rPr>
                        <a:t>Harek</a:t>
                      </a:r>
                      <a:r>
                        <a:rPr lang="en-US" sz="1400" dirty="0">
                          <a:latin typeface="Times New Roman"/>
                          <a:ea typeface="Times New Roman"/>
                        </a:rPr>
                        <a:t> </a:t>
                      </a:r>
                      <a:r>
                        <a:rPr lang="en-US" sz="1400" dirty="0" err="1" smtClean="0">
                          <a:latin typeface="Times New Roman"/>
                          <a:ea typeface="Times New Roman"/>
                        </a:rPr>
                        <a:t>Nijjar</a:t>
                      </a:r>
                      <a:endParaRPr lang="en-US" sz="1400" dirty="0" smtClean="0">
                        <a:latin typeface="Times New Roman"/>
                        <a:ea typeface="Times New Roman"/>
                      </a:endParaRPr>
                    </a:p>
                    <a:p>
                      <a:pPr marL="0" marR="0">
                        <a:spcBef>
                          <a:spcPts val="0"/>
                        </a:spcBef>
                        <a:spcAft>
                          <a:spcPts val="0"/>
                        </a:spcAft>
                      </a:pPr>
                      <a:r>
                        <a:rPr lang="en-US" sz="1400" dirty="0" smtClean="0">
                          <a:latin typeface="Times New Roman"/>
                          <a:ea typeface="Times New Roman"/>
                        </a:rPr>
                        <a:t>CARB</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8140">
                <a:tc gridSpan="2">
                  <a:txBody>
                    <a:bodyPr/>
                    <a:lstStyle/>
                    <a:p>
                      <a:pPr marL="0" marR="0" algn="ctr">
                        <a:spcBef>
                          <a:spcPts val="0"/>
                        </a:spcBef>
                        <a:spcAft>
                          <a:spcPts val="0"/>
                        </a:spcAft>
                      </a:pPr>
                      <a:r>
                        <a:rPr lang="en-US" sz="1800" b="1" dirty="0">
                          <a:solidFill>
                            <a:srgbClr val="3333FF"/>
                          </a:solidFill>
                          <a:latin typeface="Times New Roman"/>
                          <a:ea typeface="Times New Roman"/>
                        </a:rPr>
                        <a:t>EPA Regions</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lang="en-US"/>
                    </a:p>
                  </a:txBody>
                  <a:tcPr/>
                </a:tc>
                <a:tc gridSpan="2">
                  <a:txBody>
                    <a:bodyPr/>
                    <a:lstStyle/>
                    <a:p>
                      <a:pPr marL="0" marR="0" algn="ctr">
                        <a:spcBef>
                          <a:spcPts val="0"/>
                        </a:spcBef>
                        <a:spcAft>
                          <a:spcPts val="0"/>
                        </a:spcAft>
                      </a:pPr>
                      <a:r>
                        <a:rPr lang="en-US" sz="1800" b="1" dirty="0">
                          <a:solidFill>
                            <a:srgbClr val="3333FF"/>
                          </a:solidFill>
                          <a:latin typeface="Times New Roman"/>
                          <a:ea typeface="Times New Roman"/>
                        </a:rPr>
                        <a:t>TAMS/ITEP</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lang="en-US"/>
                    </a:p>
                  </a:txBody>
                  <a:tcPr/>
                </a:tc>
              </a:tr>
              <a:tr h="716280">
                <a:tc>
                  <a:txBody>
                    <a:bodyPr/>
                    <a:lstStyle/>
                    <a:p>
                      <a:pPr marL="0" marR="0">
                        <a:spcBef>
                          <a:spcPts val="0"/>
                        </a:spcBef>
                        <a:spcAft>
                          <a:spcPts val="0"/>
                        </a:spcAft>
                      </a:pPr>
                      <a:r>
                        <a:rPr lang="en-US" sz="1400" dirty="0">
                          <a:solidFill>
                            <a:srgbClr val="000000"/>
                          </a:solidFill>
                          <a:latin typeface="Times New Roman"/>
                          <a:ea typeface="Calibri"/>
                        </a:rPr>
                        <a:t>Roseanne </a:t>
                      </a:r>
                      <a:r>
                        <a:rPr lang="en-US" sz="1400" dirty="0" smtClean="0">
                          <a:solidFill>
                            <a:srgbClr val="000000"/>
                          </a:solidFill>
                          <a:latin typeface="Times New Roman"/>
                          <a:ea typeface="Calibri"/>
                        </a:rPr>
                        <a:t>Sakamoto</a:t>
                      </a:r>
                    </a:p>
                    <a:p>
                      <a:pPr marL="0" marR="0">
                        <a:spcBef>
                          <a:spcPts val="0"/>
                        </a:spcBef>
                        <a:spcAft>
                          <a:spcPts val="0"/>
                        </a:spcAft>
                      </a:pPr>
                      <a:r>
                        <a:rPr lang="en-US" sz="1400" dirty="0" smtClean="0">
                          <a:solidFill>
                            <a:srgbClr val="000000"/>
                          </a:solidFill>
                          <a:latin typeface="Times New Roman"/>
                          <a:ea typeface="Calibri"/>
                        </a:rPr>
                        <a:t>USEPA Region 9 </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dirty="0">
                          <a:solidFill>
                            <a:srgbClr val="000000"/>
                          </a:solidFill>
                          <a:latin typeface="Times New Roman"/>
                          <a:ea typeface="Calibri"/>
                        </a:rPr>
                        <a:t>Wendy </a:t>
                      </a:r>
                      <a:r>
                        <a:rPr lang="en-US" sz="1400" dirty="0" smtClean="0">
                          <a:solidFill>
                            <a:srgbClr val="000000"/>
                          </a:solidFill>
                          <a:latin typeface="Times New Roman"/>
                          <a:ea typeface="Calibri"/>
                        </a:rPr>
                        <a:t>McDougall</a:t>
                      </a:r>
                    </a:p>
                    <a:p>
                      <a:pPr marL="0" marR="0">
                        <a:spcBef>
                          <a:spcPts val="0"/>
                        </a:spcBef>
                        <a:spcAft>
                          <a:spcPts val="0"/>
                        </a:spcAft>
                      </a:pPr>
                      <a:r>
                        <a:rPr lang="en-US" sz="1400" dirty="0" smtClean="0">
                          <a:solidFill>
                            <a:srgbClr val="000000"/>
                          </a:solidFill>
                          <a:latin typeface="Times New Roman"/>
                          <a:ea typeface="Times New Roman"/>
                        </a:rPr>
                        <a:t>USEPA Region 1</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dirty="0">
                          <a:solidFill>
                            <a:srgbClr val="000000"/>
                          </a:solidFill>
                          <a:latin typeface="Times New Roman"/>
                          <a:ea typeface="Calibri"/>
                        </a:rPr>
                        <a:t>Melinda </a:t>
                      </a:r>
                      <a:r>
                        <a:rPr lang="en-US" sz="1400" dirty="0" err="1" smtClean="0">
                          <a:solidFill>
                            <a:srgbClr val="000000"/>
                          </a:solidFill>
                          <a:latin typeface="Times New Roman"/>
                          <a:ea typeface="Calibri"/>
                        </a:rPr>
                        <a:t>Ronca</a:t>
                      </a:r>
                      <a:r>
                        <a:rPr lang="en-US" sz="1400" dirty="0" smtClean="0">
                          <a:solidFill>
                            <a:srgbClr val="000000"/>
                          </a:solidFill>
                          <a:latin typeface="Times New Roman"/>
                          <a:ea typeface="Calibri"/>
                        </a:rPr>
                        <a:t>-Battista</a:t>
                      </a:r>
                    </a:p>
                    <a:p>
                      <a:pPr marL="0" marR="0">
                        <a:spcBef>
                          <a:spcPts val="0"/>
                        </a:spcBef>
                        <a:spcAft>
                          <a:spcPts val="0"/>
                        </a:spcAft>
                      </a:pPr>
                      <a:r>
                        <a:rPr lang="en-US" sz="1400" dirty="0" smtClean="0">
                          <a:solidFill>
                            <a:srgbClr val="000000"/>
                          </a:solidFill>
                          <a:latin typeface="Times New Roman"/>
                          <a:ea typeface="Times New Roman"/>
                        </a:rPr>
                        <a:t>NAU -  ITEP</a:t>
                      </a:r>
                    </a:p>
                    <a:p>
                      <a:pPr marL="0" marR="0">
                        <a:spcBef>
                          <a:spcPts val="0"/>
                        </a:spcBef>
                        <a:spcAft>
                          <a:spcPts val="0"/>
                        </a:spcAft>
                      </a:pP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dirty="0" smtClean="0">
                          <a:solidFill>
                            <a:srgbClr val="000000"/>
                          </a:solidFill>
                          <a:latin typeface="Times New Roman"/>
                          <a:ea typeface="Calibri"/>
                        </a:rPr>
                        <a:t>Angelique</a:t>
                      </a:r>
                      <a:r>
                        <a:rPr lang="en-US" sz="1400" baseline="0" dirty="0" smtClean="0">
                          <a:solidFill>
                            <a:srgbClr val="000000"/>
                          </a:solidFill>
                          <a:latin typeface="Times New Roman"/>
                          <a:ea typeface="Calibri"/>
                        </a:rPr>
                        <a:t> </a:t>
                      </a:r>
                      <a:r>
                        <a:rPr lang="en-US" sz="1400" dirty="0" err="1" smtClean="0">
                          <a:solidFill>
                            <a:srgbClr val="000000"/>
                          </a:solidFill>
                          <a:latin typeface="Times New Roman"/>
                          <a:ea typeface="Calibri"/>
                        </a:rPr>
                        <a:t>Luedeker</a:t>
                      </a:r>
                      <a:endParaRPr lang="en-US" sz="1400" dirty="0" smtClean="0">
                        <a:solidFill>
                          <a:srgbClr val="000000"/>
                        </a:solidFill>
                        <a:latin typeface="Times New Roman"/>
                        <a:ea typeface="Calibri"/>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latin typeface="Times New Roman"/>
                          <a:ea typeface="Times New Roman"/>
                        </a:rPr>
                        <a:t>NAU -  ITEP</a:t>
                      </a:r>
                    </a:p>
                    <a:p>
                      <a:pPr marL="0" marR="0">
                        <a:spcBef>
                          <a:spcPts val="0"/>
                        </a:spcBef>
                        <a:spcAft>
                          <a:spcPts val="0"/>
                        </a:spcAft>
                      </a:pP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8140">
                <a:tc gridSpan="4">
                  <a:txBody>
                    <a:bodyPr/>
                    <a:lstStyle/>
                    <a:p>
                      <a:pPr marL="0" marR="0" algn="ctr">
                        <a:spcBef>
                          <a:spcPts val="0"/>
                        </a:spcBef>
                        <a:spcAft>
                          <a:spcPts val="0"/>
                        </a:spcAft>
                      </a:pPr>
                      <a:r>
                        <a:rPr lang="en-US" sz="1800" b="1" dirty="0" smtClean="0">
                          <a:solidFill>
                            <a:srgbClr val="3333FF"/>
                          </a:solidFill>
                          <a:latin typeface="Times New Roman"/>
                          <a:ea typeface="Times New Roman"/>
                        </a:rPr>
                        <a:t>USEPA/OAQPS</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58140">
                <a:tc>
                  <a:txBody>
                    <a:bodyPr/>
                    <a:lstStyle/>
                    <a:p>
                      <a:pPr marL="0" marR="0">
                        <a:spcBef>
                          <a:spcPts val="0"/>
                        </a:spcBef>
                        <a:spcAft>
                          <a:spcPts val="0"/>
                        </a:spcAft>
                      </a:pPr>
                      <a:r>
                        <a:rPr lang="en-US" sz="1400" dirty="0">
                          <a:solidFill>
                            <a:srgbClr val="000000"/>
                          </a:solidFill>
                          <a:latin typeface="Times New Roman"/>
                          <a:ea typeface="Calibri"/>
                        </a:rPr>
                        <a:t>Chris </a:t>
                      </a:r>
                      <a:r>
                        <a:rPr lang="en-US" sz="1400" dirty="0" smtClean="0">
                          <a:solidFill>
                            <a:srgbClr val="000000"/>
                          </a:solidFill>
                          <a:latin typeface="Times New Roman"/>
                          <a:ea typeface="Calibri"/>
                        </a:rPr>
                        <a:t>Chapman</a:t>
                      </a:r>
                    </a:p>
                    <a:p>
                      <a:pPr marL="0" marR="0">
                        <a:spcBef>
                          <a:spcPts val="0"/>
                        </a:spcBef>
                        <a:spcAft>
                          <a:spcPts val="0"/>
                        </a:spcAft>
                      </a:pPr>
                      <a:r>
                        <a:rPr lang="en-US" sz="1400" dirty="0" smtClean="0">
                          <a:solidFill>
                            <a:srgbClr val="000000"/>
                          </a:solidFill>
                          <a:latin typeface="Times New Roman"/>
                          <a:ea typeface="Times New Roman"/>
                        </a:rPr>
                        <a:t>NADG</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dirty="0">
                          <a:solidFill>
                            <a:srgbClr val="000000"/>
                          </a:solidFill>
                          <a:latin typeface="Times New Roman"/>
                          <a:ea typeface="Calibri"/>
                        </a:rPr>
                        <a:t>Bill </a:t>
                      </a:r>
                      <a:r>
                        <a:rPr lang="en-US" sz="1400" dirty="0" smtClean="0">
                          <a:solidFill>
                            <a:srgbClr val="000000"/>
                          </a:solidFill>
                          <a:latin typeface="Times New Roman"/>
                          <a:ea typeface="Calibri"/>
                        </a:rPr>
                        <a:t>Frietsche</a:t>
                      </a:r>
                    </a:p>
                    <a:p>
                      <a:pPr marL="0" marR="0">
                        <a:spcBef>
                          <a:spcPts val="0"/>
                        </a:spcBef>
                        <a:spcAft>
                          <a:spcPts val="0"/>
                        </a:spcAft>
                      </a:pPr>
                      <a:r>
                        <a:rPr lang="en-US" sz="1400" dirty="0" smtClean="0">
                          <a:solidFill>
                            <a:srgbClr val="000000"/>
                          </a:solidFill>
                          <a:latin typeface="Times New Roman"/>
                          <a:ea typeface="Times New Roman"/>
                        </a:rPr>
                        <a:t>NADG</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dirty="0">
                          <a:solidFill>
                            <a:srgbClr val="000000"/>
                          </a:solidFill>
                          <a:latin typeface="Times New Roman"/>
                          <a:ea typeface="Calibri"/>
                        </a:rPr>
                        <a:t>Robert </a:t>
                      </a:r>
                      <a:r>
                        <a:rPr lang="en-US" sz="1400" dirty="0" smtClean="0">
                          <a:solidFill>
                            <a:srgbClr val="000000"/>
                          </a:solidFill>
                          <a:latin typeface="Times New Roman"/>
                          <a:ea typeface="Calibri"/>
                        </a:rPr>
                        <a:t>Coats</a:t>
                      </a:r>
                    </a:p>
                    <a:p>
                      <a:pPr marL="0" marR="0">
                        <a:spcBef>
                          <a:spcPts val="0"/>
                        </a:spcBef>
                        <a:spcAft>
                          <a:spcPts val="0"/>
                        </a:spcAft>
                      </a:pPr>
                      <a:r>
                        <a:rPr lang="en-US" sz="1400" dirty="0" smtClean="0">
                          <a:solidFill>
                            <a:srgbClr val="000000"/>
                          </a:solidFill>
                          <a:latin typeface="Times New Roman"/>
                          <a:ea typeface="Times New Roman"/>
                        </a:rPr>
                        <a:t>NADG</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dirty="0">
                          <a:solidFill>
                            <a:srgbClr val="000000"/>
                          </a:solidFill>
                          <a:latin typeface="Times New Roman"/>
                          <a:ea typeface="Calibri"/>
                        </a:rPr>
                        <a:t>Dennis </a:t>
                      </a:r>
                      <a:r>
                        <a:rPr lang="en-US" sz="1400" dirty="0" err="1" smtClean="0">
                          <a:solidFill>
                            <a:srgbClr val="000000"/>
                          </a:solidFill>
                          <a:latin typeface="Times New Roman"/>
                          <a:ea typeface="Calibri"/>
                        </a:rPr>
                        <a:t>Crumpler</a:t>
                      </a:r>
                      <a:endParaRPr lang="en-US" sz="1400" dirty="0" smtClean="0">
                        <a:solidFill>
                          <a:srgbClr val="000000"/>
                        </a:solidFill>
                        <a:latin typeface="Times New Roman"/>
                        <a:ea typeface="Calibri"/>
                      </a:endParaRPr>
                    </a:p>
                    <a:p>
                      <a:pPr marL="0" marR="0">
                        <a:spcBef>
                          <a:spcPts val="0"/>
                        </a:spcBef>
                        <a:spcAft>
                          <a:spcPts val="0"/>
                        </a:spcAft>
                      </a:pPr>
                      <a:r>
                        <a:rPr lang="en-US" sz="1400" dirty="0" smtClean="0">
                          <a:solidFill>
                            <a:srgbClr val="000000"/>
                          </a:solidFill>
                          <a:latin typeface="Times New Roman"/>
                          <a:ea typeface="Times New Roman"/>
                        </a:rPr>
                        <a:t>AAMG</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8140">
                <a:tc>
                  <a:txBody>
                    <a:bodyPr/>
                    <a:lstStyle/>
                    <a:p>
                      <a:pPr marL="0" marR="0">
                        <a:spcBef>
                          <a:spcPts val="0"/>
                        </a:spcBef>
                        <a:spcAft>
                          <a:spcPts val="0"/>
                        </a:spcAft>
                      </a:pPr>
                      <a:r>
                        <a:rPr lang="en-US" sz="1400" dirty="0">
                          <a:solidFill>
                            <a:srgbClr val="000000"/>
                          </a:solidFill>
                          <a:latin typeface="Times New Roman"/>
                          <a:ea typeface="Calibri"/>
                        </a:rPr>
                        <a:t>Mark </a:t>
                      </a:r>
                      <a:r>
                        <a:rPr lang="en-US" sz="1400" dirty="0" err="1" smtClean="0">
                          <a:solidFill>
                            <a:srgbClr val="000000"/>
                          </a:solidFill>
                          <a:latin typeface="Times New Roman"/>
                          <a:ea typeface="Calibri"/>
                        </a:rPr>
                        <a:t>Shanis</a:t>
                      </a:r>
                      <a:endParaRPr lang="en-US" sz="1400" dirty="0" smtClean="0">
                        <a:solidFill>
                          <a:srgbClr val="000000"/>
                        </a:solidFill>
                        <a:latin typeface="Times New Roman"/>
                        <a:ea typeface="Calibri"/>
                      </a:endParaRPr>
                    </a:p>
                    <a:p>
                      <a:pPr marL="0" marR="0">
                        <a:spcBef>
                          <a:spcPts val="0"/>
                        </a:spcBef>
                        <a:spcAft>
                          <a:spcPts val="0"/>
                        </a:spcAft>
                      </a:pPr>
                      <a:r>
                        <a:rPr lang="en-US" sz="1400" dirty="0" smtClean="0">
                          <a:solidFill>
                            <a:srgbClr val="000000"/>
                          </a:solidFill>
                          <a:latin typeface="Times New Roman"/>
                          <a:ea typeface="Times New Roman"/>
                        </a:rPr>
                        <a:t>AAMG</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dirty="0">
                          <a:latin typeface="Times New Roman"/>
                          <a:ea typeface="Times New Roman"/>
                        </a:rPr>
                        <a:t>Mike </a:t>
                      </a:r>
                      <a:r>
                        <a:rPr lang="en-US" sz="1400" dirty="0" smtClean="0">
                          <a:latin typeface="Times New Roman"/>
                          <a:ea typeface="Times New Roman"/>
                        </a:rPr>
                        <a:t>Papp</a:t>
                      </a:r>
                    </a:p>
                    <a:p>
                      <a:pPr marL="0" marR="0">
                        <a:spcBef>
                          <a:spcPts val="0"/>
                        </a:spcBef>
                        <a:spcAft>
                          <a:spcPts val="0"/>
                        </a:spcAft>
                      </a:pPr>
                      <a:r>
                        <a:rPr lang="en-US" sz="1400" dirty="0" smtClean="0">
                          <a:latin typeface="Times New Roman"/>
                          <a:ea typeface="Times New Roman"/>
                        </a:rPr>
                        <a:t>AAMG</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Title 1"/>
          <p:cNvSpPr txBox="1">
            <a:spLocks/>
          </p:cNvSpPr>
          <p:nvPr/>
        </p:nvSpPr>
        <p:spPr bwMode="auto">
          <a:xfrm>
            <a:off x="228600" y="0"/>
            <a:ext cx="64008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0" cap="none" spc="0" normalizeH="0" baseline="0" noProof="0" dirty="0" smtClean="0">
                <a:ln>
                  <a:noFill/>
                </a:ln>
                <a:solidFill>
                  <a:schemeClr val="bg1"/>
                </a:solidFill>
                <a:effectLst/>
                <a:uLnTx/>
                <a:uFillTx/>
                <a:latin typeface="Cambria" pitchFamily="18" charset="0"/>
                <a:ea typeface="+mj-ea"/>
              </a:rPr>
              <a:t>Precision &amp; Accuracy Redesign</a:t>
            </a:r>
            <a:endParaRPr kumimoji="0" lang="en-US" sz="3200" b="0" i="0" u="none" strike="noStrike" kern="0" cap="none" spc="0" normalizeH="0" baseline="0" noProof="0" dirty="0">
              <a:ln>
                <a:noFill/>
              </a:ln>
              <a:solidFill>
                <a:schemeClr val="bg1"/>
              </a:solidFill>
              <a:effectLst/>
              <a:uLnTx/>
              <a:uFillTx/>
              <a:latin typeface="Cambria" pitchFamily="18" charset="0"/>
              <a:ea typeface="+mj-ea"/>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371600"/>
            <a:ext cx="7620000" cy="609600"/>
          </a:xfrm>
        </p:spPr>
        <p:txBody>
          <a:bodyPr/>
          <a:lstStyle/>
          <a:p>
            <a:pPr algn="ctr"/>
            <a:r>
              <a:rPr lang="en-US" sz="2400" b="1" dirty="0" smtClean="0">
                <a:solidFill>
                  <a:schemeClr val="accent5">
                    <a:lumMod val="50000"/>
                  </a:schemeClr>
                </a:solidFill>
                <a:effectLst>
                  <a:outerShdw blurRad="38100" dist="38100" dir="2700000" algn="tl">
                    <a:srgbClr val="000000">
                      <a:alpha val="43137"/>
                    </a:srgbClr>
                  </a:outerShdw>
                </a:effectLst>
              </a:rPr>
              <a:t>Assessment Transactions </a:t>
            </a:r>
            <a:r>
              <a:rPr lang="en-US" sz="1200" b="1" dirty="0" smtClean="0">
                <a:solidFill>
                  <a:schemeClr val="accent5">
                    <a:lumMod val="50000"/>
                  </a:schemeClr>
                </a:solidFill>
                <a:effectLst>
                  <a:outerShdw blurRad="38100" dist="38100" dir="2700000" algn="tl">
                    <a:srgbClr val="000000">
                      <a:alpha val="43137"/>
                    </a:srgbClr>
                  </a:outerShdw>
                </a:effectLst>
              </a:rPr>
              <a:t>page1</a:t>
            </a:r>
            <a:endParaRPr lang="en-US" sz="1200" b="1" dirty="0">
              <a:solidFill>
                <a:schemeClr val="accent5">
                  <a:lumMod val="50000"/>
                </a:schemeClr>
              </a:solidFill>
              <a:effectLst>
                <a:outerShdw blurRad="38100" dist="38100" dir="2700000" algn="tl">
                  <a:srgbClr val="000000">
                    <a:alpha val="43137"/>
                  </a:srgbClr>
                </a:outerShdw>
              </a:effectLst>
            </a:endParaRPr>
          </a:p>
        </p:txBody>
      </p:sp>
      <p:sp>
        <p:nvSpPr>
          <p:cNvPr id="3" name="Date Placeholder 2"/>
          <p:cNvSpPr>
            <a:spLocks noGrp="1"/>
          </p:cNvSpPr>
          <p:nvPr>
            <p:ph type="dt" sz="half" idx="10"/>
          </p:nvPr>
        </p:nvSpPr>
        <p:spPr/>
        <p:txBody>
          <a:bodyPr/>
          <a:lstStyle/>
          <a:p>
            <a:pPr>
              <a:defRPr/>
            </a:pPr>
            <a:fld id="{C06CC98D-F588-46DA-9A4F-9DCC6C9A35AC}" type="datetime1">
              <a:rPr lang="en-US" smtClean="0"/>
              <a:pPr>
                <a:defRPr/>
              </a:pPr>
              <a:t>8/13/2012</a:t>
            </a:fld>
            <a:endParaRPr lang="en-US"/>
          </a:p>
        </p:txBody>
      </p:sp>
      <p:sp>
        <p:nvSpPr>
          <p:cNvPr id="4" name="Footer Placeholder 3"/>
          <p:cNvSpPr>
            <a:spLocks noGrp="1"/>
          </p:cNvSpPr>
          <p:nvPr>
            <p:ph type="ftr" sz="quarter" idx="11"/>
          </p:nvPr>
        </p:nvSpPr>
        <p:spPr/>
        <p:txBody>
          <a:bodyPr/>
          <a:lstStyle/>
          <a:p>
            <a:pPr>
              <a:defRPr/>
            </a:pPr>
            <a:r>
              <a:rPr lang="en-US" smtClean="0"/>
              <a:t>U.S. Environmental Protection Agency</a:t>
            </a:r>
            <a:endParaRPr lang="en-US"/>
          </a:p>
        </p:txBody>
      </p:sp>
      <p:sp>
        <p:nvSpPr>
          <p:cNvPr id="5" name="Slide Number Placeholder 4"/>
          <p:cNvSpPr>
            <a:spLocks noGrp="1"/>
          </p:cNvSpPr>
          <p:nvPr>
            <p:ph type="sldNum" sz="quarter" idx="12"/>
          </p:nvPr>
        </p:nvSpPr>
        <p:spPr/>
        <p:txBody>
          <a:bodyPr/>
          <a:lstStyle/>
          <a:p>
            <a:pPr>
              <a:defRPr/>
            </a:pPr>
            <a:fld id="{1C78A7CB-A65C-4BD2-AD64-57AD2EE3B344}" type="slidenum">
              <a:rPr lang="en-US" smtClean="0"/>
              <a:pPr>
                <a:defRPr/>
              </a:pPr>
              <a:t>11</a:t>
            </a:fld>
            <a:endParaRPr lang="en-US"/>
          </a:p>
        </p:txBody>
      </p:sp>
      <p:sp>
        <p:nvSpPr>
          <p:cNvPr id="8" name="Title 1"/>
          <p:cNvSpPr txBox="1">
            <a:spLocks/>
          </p:cNvSpPr>
          <p:nvPr/>
        </p:nvSpPr>
        <p:spPr bwMode="auto">
          <a:xfrm>
            <a:off x="228600" y="0"/>
            <a:ext cx="64008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0" cap="none" spc="0" normalizeH="0" baseline="0" noProof="0" dirty="0" smtClean="0">
                <a:ln>
                  <a:noFill/>
                </a:ln>
                <a:solidFill>
                  <a:schemeClr val="bg1"/>
                </a:solidFill>
                <a:effectLst/>
                <a:uLnTx/>
                <a:uFillTx/>
                <a:latin typeface="Cambria" pitchFamily="18" charset="0"/>
                <a:ea typeface="+mj-ea"/>
              </a:rPr>
              <a:t>Precision &amp; Accuracy Redesign</a:t>
            </a:r>
            <a:endParaRPr kumimoji="0" lang="en-US" sz="3200" b="0" i="0" u="none" strike="noStrike" kern="0" cap="none" spc="0" normalizeH="0" baseline="0" noProof="0" dirty="0">
              <a:ln>
                <a:noFill/>
              </a:ln>
              <a:solidFill>
                <a:schemeClr val="bg1"/>
              </a:solidFill>
              <a:effectLst/>
              <a:uLnTx/>
              <a:uFillTx/>
              <a:latin typeface="Cambria" pitchFamily="18" charset="0"/>
              <a:ea typeface="+mj-ea"/>
            </a:endParaRPr>
          </a:p>
        </p:txBody>
      </p:sp>
      <p:graphicFrame>
        <p:nvGraphicFramePr>
          <p:cNvPr id="10" name="Table 9"/>
          <p:cNvGraphicFramePr>
            <a:graphicFrameLocks noGrp="1"/>
          </p:cNvGraphicFramePr>
          <p:nvPr/>
        </p:nvGraphicFramePr>
        <p:xfrm>
          <a:off x="381000" y="2057400"/>
          <a:ext cx="8305800" cy="3739662"/>
        </p:xfrm>
        <a:graphic>
          <a:graphicData uri="http://schemas.openxmlformats.org/drawingml/2006/table">
            <a:tbl>
              <a:tblPr firstRow="1" bandRow="1">
                <a:tableStyleId>{5C22544A-7EE6-4342-B048-85BDC9FD1C3A}</a:tableStyleId>
              </a:tblPr>
              <a:tblGrid>
                <a:gridCol w="5410200"/>
                <a:gridCol w="2895600"/>
              </a:tblGrid>
              <a:tr h="381000">
                <a:tc>
                  <a:txBody>
                    <a:bodyPr/>
                    <a:lstStyle/>
                    <a:p>
                      <a:r>
                        <a:rPr lang="en-US" dirty="0" smtClean="0"/>
                        <a:t>Assessment</a:t>
                      </a:r>
                      <a:endParaRPr lang="en-US" dirty="0"/>
                    </a:p>
                  </a:txBody>
                  <a:tcPr>
                    <a:solidFill>
                      <a:schemeClr val="bg1">
                        <a:lumMod val="50000"/>
                      </a:schemeClr>
                    </a:solidFill>
                  </a:tcPr>
                </a:tc>
                <a:tc>
                  <a:txBody>
                    <a:bodyPr/>
                    <a:lstStyle/>
                    <a:p>
                      <a:r>
                        <a:rPr lang="en-US" dirty="0" smtClean="0"/>
                        <a:t>Status</a:t>
                      </a:r>
                      <a:endParaRPr lang="en-US" dirty="0"/>
                    </a:p>
                  </a:txBody>
                  <a:tcPr>
                    <a:solidFill>
                      <a:schemeClr val="bg1">
                        <a:lumMod val="50000"/>
                      </a:schemeClr>
                    </a:solidFill>
                  </a:tcPr>
                </a:tc>
              </a:tr>
              <a:tr h="422031">
                <a:tc>
                  <a:txBody>
                    <a:bodyPr/>
                    <a:lstStyle/>
                    <a:p>
                      <a:r>
                        <a:rPr lang="en-US" sz="1800" b="0" i="0" kern="1200" dirty="0" smtClean="0">
                          <a:solidFill>
                            <a:schemeClr val="dk1"/>
                          </a:solidFill>
                          <a:latin typeface="+mn-lt"/>
                          <a:ea typeface="+mn-ea"/>
                          <a:cs typeface="+mn-cs"/>
                        </a:rPr>
                        <a:t>1-Point QC (Automated)</a:t>
                      </a:r>
                      <a:endParaRPr lang="en-US" dirty="0"/>
                    </a:p>
                  </a:txBody>
                  <a:tcPr/>
                </a:tc>
                <a:tc>
                  <a:txBody>
                    <a:bodyPr/>
                    <a:lstStyle/>
                    <a:p>
                      <a:r>
                        <a:rPr lang="en-US" dirty="0" smtClean="0"/>
                        <a:t>Draft</a:t>
                      </a:r>
                      <a:r>
                        <a:rPr lang="en-US" baseline="0" dirty="0" smtClean="0"/>
                        <a:t> Proposed</a:t>
                      </a:r>
                      <a:endParaRPr lang="en-US" dirty="0"/>
                    </a:p>
                  </a:txBody>
                  <a:tcPr/>
                </a:tc>
              </a:tr>
              <a:tr h="720969">
                <a:tc>
                  <a:txBody>
                    <a:bodyPr/>
                    <a:lstStyle/>
                    <a:p>
                      <a:r>
                        <a:rPr lang="en-US" sz="1800" b="0" i="0" kern="1200" dirty="0" smtClean="0">
                          <a:solidFill>
                            <a:schemeClr val="dk1"/>
                          </a:solidFill>
                          <a:latin typeface="+mn-lt"/>
                          <a:ea typeface="+mn-ea"/>
                          <a:cs typeface="+mn-cs"/>
                        </a:rPr>
                        <a:t>Annual performance evaluation</a:t>
                      </a:r>
                    </a:p>
                    <a:p>
                      <a:r>
                        <a:rPr lang="en-US" sz="1800" b="0" i="0" kern="1200" dirty="0" smtClean="0">
                          <a:solidFill>
                            <a:schemeClr val="dk1"/>
                          </a:solidFill>
                          <a:latin typeface="+mn-lt"/>
                          <a:ea typeface="+mn-ea"/>
                          <a:cs typeface="+mn-cs"/>
                        </a:rPr>
                        <a:t>(Automated)</a:t>
                      </a:r>
                      <a:endParaRPr lang="en-US" dirty="0"/>
                    </a:p>
                  </a:txBody>
                  <a:tcPr/>
                </a:tc>
                <a:tc>
                  <a:txBody>
                    <a:bodyPr/>
                    <a:lstStyle/>
                    <a:p>
                      <a:r>
                        <a:rPr lang="en-US" dirty="0" smtClean="0"/>
                        <a:t>Draft Proposed</a:t>
                      </a:r>
                      <a:endParaRPr lang="en-US" dirty="0"/>
                    </a:p>
                  </a:txBody>
                  <a:tcPr/>
                </a:tc>
              </a:tr>
              <a:tr h="738554">
                <a:tc>
                  <a:txBody>
                    <a:bodyPr/>
                    <a:lstStyle/>
                    <a:p>
                      <a:r>
                        <a:rPr lang="en-US" sz="1800" b="0" i="0" kern="1200" dirty="0" smtClean="0">
                          <a:solidFill>
                            <a:schemeClr val="dk1"/>
                          </a:solidFill>
                          <a:latin typeface="+mn-lt"/>
                          <a:ea typeface="+mn-ea"/>
                          <a:cs typeface="+mn-cs"/>
                        </a:rPr>
                        <a:t>Flow rate verification</a:t>
                      </a:r>
                    </a:p>
                    <a:p>
                      <a:r>
                        <a:rPr lang="en-US" sz="1800" b="0" i="0" kern="1200" dirty="0" smtClean="0">
                          <a:solidFill>
                            <a:schemeClr val="dk1"/>
                          </a:solidFill>
                          <a:latin typeface="+mn-lt"/>
                          <a:ea typeface="+mn-ea"/>
                          <a:cs typeface="+mn-cs"/>
                        </a:rPr>
                        <a:t>(Automated and manual)</a:t>
                      </a:r>
                      <a:endParaRPr lang="en-US" dirty="0"/>
                    </a:p>
                  </a:txBody>
                  <a:tcPr/>
                </a:tc>
                <a:tc>
                  <a:txBody>
                    <a:bodyPr/>
                    <a:lstStyle/>
                    <a:p>
                      <a:r>
                        <a:rPr lang="en-US" dirty="0" smtClean="0"/>
                        <a:t>Draft Proposed</a:t>
                      </a:r>
                      <a:endParaRPr lang="en-US" dirty="0"/>
                    </a:p>
                  </a:txBody>
                  <a:tcPr/>
                </a:tc>
              </a:tr>
              <a:tr h="7385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0" kern="1200" dirty="0" smtClean="0">
                          <a:solidFill>
                            <a:schemeClr val="dk1"/>
                          </a:solidFill>
                          <a:latin typeface="+mn-lt"/>
                          <a:ea typeface="+mn-ea"/>
                          <a:cs typeface="+mn-cs"/>
                        </a:rPr>
                        <a:t>Semi-annual flow rate audit </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b="0" i="0" kern="1200" dirty="0" smtClean="0">
                          <a:solidFill>
                            <a:schemeClr val="dk1"/>
                          </a:solidFill>
                          <a:latin typeface="+mn-lt"/>
                          <a:ea typeface="+mn-ea"/>
                          <a:cs typeface="+mn-cs"/>
                        </a:rPr>
                        <a:t>(Automated and manual)</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Draft Proposed</a:t>
                      </a:r>
                      <a:endParaRPr lang="en-US" dirty="0"/>
                    </a:p>
                  </a:txBody>
                  <a:tcPr/>
                </a:tc>
              </a:tr>
              <a:tr h="738554">
                <a:tc>
                  <a:txBody>
                    <a:bodyPr/>
                    <a:lstStyle/>
                    <a:p>
                      <a:r>
                        <a:rPr lang="en-US" sz="1800" b="0" i="0" kern="1200" dirty="0" smtClean="0">
                          <a:solidFill>
                            <a:schemeClr val="dk1"/>
                          </a:solidFill>
                          <a:latin typeface="+mn-lt"/>
                          <a:ea typeface="+mn-ea"/>
                          <a:cs typeface="+mn-cs"/>
                        </a:rPr>
                        <a:t>Collocated sampling </a:t>
                      </a:r>
                    </a:p>
                    <a:p>
                      <a:r>
                        <a:rPr lang="en-US" sz="1800" b="0" i="0" kern="1200" dirty="0" smtClean="0">
                          <a:solidFill>
                            <a:schemeClr val="dk1"/>
                          </a:solidFill>
                          <a:latin typeface="+mn-lt"/>
                          <a:ea typeface="+mn-ea"/>
                          <a:cs typeface="+mn-cs"/>
                        </a:rPr>
                        <a:t>(Automated and manual)</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Proposal to generate from raw</a:t>
                      </a:r>
                      <a:r>
                        <a:rPr lang="en-US" baseline="0" dirty="0" smtClean="0"/>
                        <a:t> data</a:t>
                      </a:r>
                      <a:endParaRPr lang="en-US"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371600"/>
            <a:ext cx="7620000" cy="609600"/>
          </a:xfrm>
        </p:spPr>
        <p:txBody>
          <a:bodyPr/>
          <a:lstStyle/>
          <a:p>
            <a:pPr algn="ctr"/>
            <a:r>
              <a:rPr lang="en-US" sz="2400" b="1" dirty="0" smtClean="0">
                <a:solidFill>
                  <a:schemeClr val="accent5">
                    <a:lumMod val="50000"/>
                  </a:schemeClr>
                </a:solidFill>
                <a:effectLst>
                  <a:outerShdw blurRad="38100" dist="38100" dir="2700000" algn="tl">
                    <a:srgbClr val="000000">
                      <a:alpha val="43137"/>
                    </a:srgbClr>
                  </a:outerShdw>
                </a:effectLst>
              </a:rPr>
              <a:t>Assessment Transactions </a:t>
            </a:r>
            <a:r>
              <a:rPr lang="en-US" sz="1200" b="1" dirty="0" smtClean="0">
                <a:solidFill>
                  <a:schemeClr val="accent5">
                    <a:lumMod val="50000"/>
                  </a:schemeClr>
                </a:solidFill>
                <a:effectLst>
                  <a:outerShdw blurRad="38100" dist="38100" dir="2700000" algn="tl">
                    <a:srgbClr val="000000">
                      <a:alpha val="43137"/>
                    </a:srgbClr>
                  </a:outerShdw>
                </a:effectLst>
              </a:rPr>
              <a:t>page 2</a:t>
            </a:r>
            <a:endParaRPr lang="en-US" sz="1200" b="1" dirty="0">
              <a:solidFill>
                <a:schemeClr val="accent5">
                  <a:lumMod val="50000"/>
                </a:schemeClr>
              </a:solidFill>
              <a:effectLst>
                <a:outerShdw blurRad="38100" dist="38100" dir="2700000" algn="tl">
                  <a:srgbClr val="000000">
                    <a:alpha val="43137"/>
                  </a:srgbClr>
                </a:outerShdw>
              </a:effectLst>
            </a:endParaRPr>
          </a:p>
        </p:txBody>
      </p:sp>
      <p:sp>
        <p:nvSpPr>
          <p:cNvPr id="3" name="Date Placeholder 2"/>
          <p:cNvSpPr>
            <a:spLocks noGrp="1"/>
          </p:cNvSpPr>
          <p:nvPr>
            <p:ph type="dt" sz="half" idx="10"/>
          </p:nvPr>
        </p:nvSpPr>
        <p:spPr/>
        <p:txBody>
          <a:bodyPr/>
          <a:lstStyle/>
          <a:p>
            <a:pPr>
              <a:defRPr/>
            </a:pPr>
            <a:fld id="{C06CC98D-F588-46DA-9A4F-9DCC6C9A35AC}" type="datetime1">
              <a:rPr lang="en-US" smtClean="0"/>
              <a:pPr>
                <a:defRPr/>
              </a:pPr>
              <a:t>8/13/2012</a:t>
            </a:fld>
            <a:endParaRPr lang="en-US"/>
          </a:p>
        </p:txBody>
      </p:sp>
      <p:sp>
        <p:nvSpPr>
          <p:cNvPr id="4" name="Footer Placeholder 3"/>
          <p:cNvSpPr>
            <a:spLocks noGrp="1"/>
          </p:cNvSpPr>
          <p:nvPr>
            <p:ph type="ftr" sz="quarter" idx="11"/>
          </p:nvPr>
        </p:nvSpPr>
        <p:spPr/>
        <p:txBody>
          <a:bodyPr/>
          <a:lstStyle/>
          <a:p>
            <a:pPr>
              <a:defRPr/>
            </a:pPr>
            <a:r>
              <a:rPr lang="en-US" smtClean="0"/>
              <a:t>U.S. Environmental Protection Agency</a:t>
            </a:r>
            <a:endParaRPr lang="en-US"/>
          </a:p>
        </p:txBody>
      </p:sp>
      <p:sp>
        <p:nvSpPr>
          <p:cNvPr id="5" name="Slide Number Placeholder 4"/>
          <p:cNvSpPr>
            <a:spLocks noGrp="1"/>
          </p:cNvSpPr>
          <p:nvPr>
            <p:ph type="sldNum" sz="quarter" idx="12"/>
          </p:nvPr>
        </p:nvSpPr>
        <p:spPr/>
        <p:txBody>
          <a:bodyPr/>
          <a:lstStyle/>
          <a:p>
            <a:pPr>
              <a:defRPr/>
            </a:pPr>
            <a:fld id="{1C78A7CB-A65C-4BD2-AD64-57AD2EE3B344}" type="slidenum">
              <a:rPr lang="en-US" smtClean="0"/>
              <a:pPr>
                <a:defRPr/>
              </a:pPr>
              <a:t>12</a:t>
            </a:fld>
            <a:endParaRPr lang="en-US"/>
          </a:p>
        </p:txBody>
      </p:sp>
      <p:sp>
        <p:nvSpPr>
          <p:cNvPr id="8" name="Title 1"/>
          <p:cNvSpPr txBox="1">
            <a:spLocks/>
          </p:cNvSpPr>
          <p:nvPr/>
        </p:nvSpPr>
        <p:spPr bwMode="auto">
          <a:xfrm>
            <a:off x="228600" y="0"/>
            <a:ext cx="64008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0" cap="none" spc="0" normalizeH="0" baseline="0" noProof="0" dirty="0" smtClean="0">
                <a:ln>
                  <a:noFill/>
                </a:ln>
                <a:solidFill>
                  <a:schemeClr val="bg1"/>
                </a:solidFill>
                <a:effectLst/>
                <a:uLnTx/>
                <a:uFillTx/>
                <a:latin typeface="Cambria" pitchFamily="18" charset="0"/>
                <a:ea typeface="+mj-ea"/>
              </a:rPr>
              <a:t>Precision &amp; Accuracy Redesign</a:t>
            </a:r>
            <a:endParaRPr kumimoji="0" lang="en-US" sz="3200" b="0" i="0" u="none" strike="noStrike" kern="0" cap="none" spc="0" normalizeH="0" baseline="0" noProof="0" dirty="0">
              <a:ln>
                <a:noFill/>
              </a:ln>
              <a:solidFill>
                <a:schemeClr val="bg1"/>
              </a:solidFill>
              <a:effectLst/>
              <a:uLnTx/>
              <a:uFillTx/>
              <a:latin typeface="Cambria" pitchFamily="18" charset="0"/>
              <a:ea typeface="+mj-ea"/>
            </a:endParaRPr>
          </a:p>
        </p:txBody>
      </p:sp>
      <p:graphicFrame>
        <p:nvGraphicFramePr>
          <p:cNvPr id="11" name="Table 10"/>
          <p:cNvGraphicFramePr>
            <a:graphicFrameLocks noGrp="1"/>
          </p:cNvGraphicFramePr>
          <p:nvPr/>
        </p:nvGraphicFramePr>
        <p:xfrm>
          <a:off x="457200" y="2066616"/>
          <a:ext cx="8229600" cy="4105584"/>
        </p:xfrm>
        <a:graphic>
          <a:graphicData uri="http://schemas.openxmlformats.org/drawingml/2006/table">
            <a:tbl>
              <a:tblPr firstRow="1" bandRow="1">
                <a:tableStyleId>{5C22544A-7EE6-4342-B048-85BDC9FD1C3A}</a:tableStyleId>
              </a:tblPr>
              <a:tblGrid>
                <a:gridCol w="5449329"/>
                <a:gridCol w="2780271"/>
              </a:tblGrid>
              <a:tr h="380999">
                <a:tc>
                  <a:txBody>
                    <a:bodyPr/>
                    <a:lstStyle/>
                    <a:p>
                      <a:r>
                        <a:rPr lang="en-US" dirty="0" smtClean="0"/>
                        <a:t>Assessment</a:t>
                      </a:r>
                      <a:endParaRPr lang="en-US" dirty="0"/>
                    </a:p>
                  </a:txBody>
                  <a:tcPr>
                    <a:solidFill>
                      <a:schemeClr val="bg1">
                        <a:lumMod val="50000"/>
                      </a:schemeClr>
                    </a:solidFill>
                  </a:tcPr>
                </a:tc>
                <a:tc>
                  <a:txBody>
                    <a:bodyPr/>
                    <a:lstStyle/>
                    <a:p>
                      <a:r>
                        <a:rPr lang="en-US" dirty="0" smtClean="0"/>
                        <a:t>Status</a:t>
                      </a:r>
                      <a:endParaRPr lang="en-US" dirty="0"/>
                    </a:p>
                  </a:txBody>
                  <a:tcPr>
                    <a:solidFill>
                      <a:schemeClr val="bg1">
                        <a:lumMod val="50000"/>
                      </a:schemeClr>
                    </a:solidFill>
                  </a:tcPr>
                </a:tc>
              </a:tr>
              <a:tr h="632991">
                <a:tc>
                  <a:txBody>
                    <a:bodyPr/>
                    <a:lstStyle/>
                    <a:p>
                      <a:r>
                        <a:rPr lang="en-US" dirty="0" smtClean="0"/>
                        <a:t>Performance Evaluation Program (Automated and Manual)</a:t>
                      </a:r>
                      <a:endParaRPr lang="en-US" dirty="0"/>
                    </a:p>
                  </a:txBody>
                  <a:tcPr/>
                </a:tc>
                <a:tc>
                  <a:txBody>
                    <a:bodyPr/>
                    <a:lstStyle/>
                    <a:p>
                      <a:r>
                        <a:rPr lang="en-US" dirty="0" smtClean="0"/>
                        <a:t>Draft Proposed</a:t>
                      </a:r>
                      <a:endParaRPr lang="en-US" dirty="0"/>
                    </a:p>
                  </a:txBody>
                  <a:tcPr/>
                </a:tc>
              </a:tr>
              <a:tr h="488885">
                <a:tc>
                  <a:txBody>
                    <a:bodyPr/>
                    <a:lstStyle/>
                    <a:p>
                      <a:r>
                        <a:rPr lang="en-US" sz="1800" b="0" i="0" kern="1200" dirty="0" err="1" smtClean="0">
                          <a:solidFill>
                            <a:schemeClr val="dk1"/>
                          </a:solidFill>
                          <a:latin typeface="+mn-lt"/>
                          <a:ea typeface="+mn-ea"/>
                          <a:cs typeface="+mn-cs"/>
                        </a:rPr>
                        <a:t>Pb</a:t>
                      </a:r>
                      <a:r>
                        <a:rPr lang="en-US" sz="1800" b="0" i="0" kern="1200" dirty="0" smtClean="0">
                          <a:solidFill>
                            <a:schemeClr val="dk1"/>
                          </a:solidFill>
                          <a:latin typeface="+mn-lt"/>
                          <a:ea typeface="+mn-ea"/>
                          <a:cs typeface="+mn-cs"/>
                        </a:rPr>
                        <a:t> PEP</a:t>
                      </a:r>
                      <a:endParaRPr lang="en-US" dirty="0"/>
                    </a:p>
                  </a:txBody>
                  <a:tcPr/>
                </a:tc>
                <a:tc>
                  <a:txBody>
                    <a:bodyPr/>
                    <a:lstStyle/>
                    <a:p>
                      <a:r>
                        <a:rPr lang="en-US" dirty="0" smtClean="0"/>
                        <a:t>Draft Proposed</a:t>
                      </a:r>
                      <a:endParaRPr lang="en-US" dirty="0"/>
                    </a:p>
                  </a:txBody>
                  <a:tcPr/>
                </a:tc>
              </a:tr>
              <a:tr h="632991">
                <a:tc>
                  <a:txBody>
                    <a:bodyPr/>
                    <a:lstStyle/>
                    <a:p>
                      <a:r>
                        <a:rPr lang="en-US" sz="1800" b="0" i="0" kern="1200" dirty="0" err="1" smtClean="0">
                          <a:solidFill>
                            <a:schemeClr val="dk1"/>
                          </a:solidFill>
                          <a:latin typeface="+mn-lt"/>
                          <a:ea typeface="+mn-ea"/>
                          <a:cs typeface="+mn-cs"/>
                        </a:rPr>
                        <a:t>Pb</a:t>
                      </a:r>
                      <a:r>
                        <a:rPr lang="en-US" sz="1800" b="0" i="0" kern="1200" dirty="0" smtClean="0">
                          <a:solidFill>
                            <a:schemeClr val="dk1"/>
                          </a:solidFill>
                          <a:latin typeface="+mn-lt"/>
                          <a:ea typeface="+mn-ea"/>
                          <a:cs typeface="+mn-cs"/>
                        </a:rPr>
                        <a:t> PEP Lab Audit </a:t>
                      </a:r>
                    </a:p>
                    <a:p>
                      <a:r>
                        <a:rPr lang="en-US" sz="1800" b="0" i="0" kern="1200" dirty="0" smtClean="0">
                          <a:solidFill>
                            <a:schemeClr val="dk1"/>
                          </a:solidFill>
                          <a:latin typeface="+mn-lt"/>
                          <a:ea typeface="+mn-ea"/>
                          <a:cs typeface="+mn-cs"/>
                        </a:rPr>
                        <a:t>(Collocated</a:t>
                      </a:r>
                      <a:r>
                        <a:rPr lang="en-US" sz="1800" b="0" i="0" kern="1200" baseline="0" dirty="0" smtClean="0">
                          <a:solidFill>
                            <a:schemeClr val="dk1"/>
                          </a:solidFill>
                          <a:latin typeface="+mn-lt"/>
                          <a:ea typeface="+mn-ea"/>
                          <a:cs typeface="+mn-cs"/>
                        </a:rPr>
                        <a:t> </a:t>
                      </a:r>
                      <a:r>
                        <a:rPr lang="en-US" sz="1800" b="0" i="0" kern="1200" baseline="0" dirty="0" err="1" smtClean="0">
                          <a:solidFill>
                            <a:schemeClr val="dk1"/>
                          </a:solidFill>
                          <a:latin typeface="+mn-lt"/>
                          <a:ea typeface="+mn-ea"/>
                          <a:cs typeface="+mn-cs"/>
                        </a:rPr>
                        <a:t>Pb</a:t>
                      </a:r>
                      <a:r>
                        <a:rPr lang="en-US" sz="1800" b="0" i="0" kern="1200" baseline="0" dirty="0" smtClean="0">
                          <a:solidFill>
                            <a:schemeClr val="dk1"/>
                          </a:solidFill>
                          <a:latin typeface="+mn-lt"/>
                          <a:ea typeface="+mn-ea"/>
                          <a:cs typeface="+mn-cs"/>
                        </a:rPr>
                        <a:t> PEP)</a:t>
                      </a:r>
                      <a:endParaRPr lang="en-US" dirty="0"/>
                    </a:p>
                  </a:txBody>
                  <a:tcPr/>
                </a:tc>
                <a:tc>
                  <a:txBody>
                    <a:bodyPr/>
                    <a:lstStyle/>
                    <a:p>
                      <a:r>
                        <a:rPr lang="en-US" dirty="0" smtClean="0"/>
                        <a:t>Draft Proposed</a:t>
                      </a:r>
                      <a:endParaRPr lang="en-US" dirty="0"/>
                    </a:p>
                  </a:txBody>
                  <a:tcPr/>
                </a:tc>
              </a:tr>
              <a:tr h="488885">
                <a:tc>
                  <a:txBody>
                    <a:bodyPr/>
                    <a:lstStyle/>
                    <a:p>
                      <a:r>
                        <a:rPr lang="en-US" sz="1800" b="0" i="0" kern="1200" dirty="0" smtClean="0">
                          <a:solidFill>
                            <a:schemeClr val="dk1"/>
                          </a:solidFill>
                          <a:latin typeface="+mn-lt"/>
                          <a:ea typeface="+mn-ea"/>
                          <a:cs typeface="+mn-cs"/>
                        </a:rPr>
                        <a:t>NPAP-TTP (Through the Probe)</a:t>
                      </a:r>
                      <a:endParaRPr lang="en-US" dirty="0"/>
                    </a:p>
                  </a:txBody>
                  <a:tcPr/>
                </a:tc>
                <a:tc>
                  <a:txBody>
                    <a:bodyPr/>
                    <a:lstStyle/>
                    <a:p>
                      <a:r>
                        <a:rPr lang="en-US" dirty="0" smtClean="0"/>
                        <a:t>Draft Proposed</a:t>
                      </a:r>
                      <a:endParaRPr lang="en-US" dirty="0"/>
                    </a:p>
                  </a:txBody>
                  <a:tcPr/>
                </a:tc>
              </a:tr>
              <a:tr h="4888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0" kern="1200" dirty="0" smtClean="0">
                          <a:solidFill>
                            <a:schemeClr val="dk1"/>
                          </a:solidFill>
                          <a:latin typeface="+mn-lt"/>
                          <a:ea typeface="+mn-ea"/>
                          <a:cs typeface="+mn-cs"/>
                        </a:rPr>
                        <a:t>PT</a:t>
                      </a:r>
                      <a:endParaRPr lang="en-US" dirty="0"/>
                    </a:p>
                  </a:txBody>
                  <a:tcPr/>
                </a:tc>
                <a:tc>
                  <a:txBody>
                    <a:bodyPr/>
                    <a:lstStyle/>
                    <a:p>
                      <a:r>
                        <a:rPr lang="en-US" dirty="0" smtClean="0"/>
                        <a:t>In Process</a:t>
                      </a:r>
                      <a:endParaRPr lang="en-US" dirty="0"/>
                    </a:p>
                  </a:txBody>
                  <a:tcPr/>
                </a:tc>
              </a:tr>
              <a:tr h="488885">
                <a:tc>
                  <a:txBody>
                    <a:bodyPr/>
                    <a:lstStyle/>
                    <a:p>
                      <a:r>
                        <a:rPr lang="en-US" dirty="0" smtClean="0"/>
                        <a:t>Replicate</a:t>
                      </a:r>
                      <a:endParaRPr lang="en-US" dirty="0"/>
                    </a:p>
                  </a:txBody>
                  <a:tcPr/>
                </a:tc>
                <a:tc>
                  <a:txBody>
                    <a:bodyPr/>
                    <a:lstStyle/>
                    <a:p>
                      <a:r>
                        <a:rPr lang="en-US" dirty="0" smtClean="0"/>
                        <a:t>In Process</a:t>
                      </a:r>
                      <a:endParaRPr lang="en-US" dirty="0"/>
                    </a:p>
                  </a:txBody>
                  <a:tcPr/>
                </a:tc>
              </a:tr>
              <a:tr h="488885">
                <a:tc>
                  <a:txBody>
                    <a:bodyPr/>
                    <a:lstStyle/>
                    <a:p>
                      <a:r>
                        <a:rPr lang="en-US" dirty="0" smtClean="0"/>
                        <a:t>Duplicate</a:t>
                      </a:r>
                      <a:endParaRPr lang="en-US" dirty="0"/>
                    </a:p>
                  </a:txBody>
                  <a:tcPr/>
                </a:tc>
                <a:tc>
                  <a:txBody>
                    <a:bodyPr/>
                    <a:lstStyle/>
                    <a:p>
                      <a:r>
                        <a:rPr lang="en-US" dirty="0" smtClean="0"/>
                        <a:t>In Process</a:t>
                      </a:r>
                      <a:endParaRPr lang="en-US" dirty="0"/>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371600"/>
            <a:ext cx="7620000" cy="609600"/>
          </a:xfrm>
        </p:spPr>
        <p:txBody>
          <a:bodyPr/>
          <a:lstStyle/>
          <a:p>
            <a:pPr algn="ctr"/>
            <a:r>
              <a:rPr lang="en-US" sz="2400" b="1" dirty="0" smtClean="0">
                <a:solidFill>
                  <a:schemeClr val="accent5">
                    <a:lumMod val="50000"/>
                  </a:schemeClr>
                </a:solidFill>
                <a:effectLst>
                  <a:outerShdw blurRad="38100" dist="38100" dir="2700000" algn="tl">
                    <a:srgbClr val="000000">
                      <a:alpha val="43137"/>
                    </a:srgbClr>
                  </a:outerShdw>
                </a:effectLst>
              </a:rPr>
              <a:t>Assessment Transactions </a:t>
            </a:r>
            <a:r>
              <a:rPr lang="en-US" sz="1200" b="1" dirty="0" smtClean="0">
                <a:solidFill>
                  <a:schemeClr val="accent5">
                    <a:lumMod val="50000"/>
                  </a:schemeClr>
                </a:solidFill>
                <a:effectLst>
                  <a:outerShdw blurRad="38100" dist="38100" dir="2700000" algn="tl">
                    <a:srgbClr val="000000">
                      <a:alpha val="43137"/>
                    </a:srgbClr>
                  </a:outerShdw>
                </a:effectLst>
              </a:rPr>
              <a:t>page 3</a:t>
            </a:r>
            <a:endParaRPr lang="en-US" sz="1200" b="1" dirty="0">
              <a:solidFill>
                <a:schemeClr val="accent5">
                  <a:lumMod val="50000"/>
                </a:schemeClr>
              </a:solidFill>
              <a:effectLst>
                <a:outerShdw blurRad="38100" dist="38100" dir="2700000" algn="tl">
                  <a:srgbClr val="000000">
                    <a:alpha val="43137"/>
                  </a:srgbClr>
                </a:outerShdw>
              </a:effectLst>
            </a:endParaRPr>
          </a:p>
        </p:txBody>
      </p:sp>
      <p:sp>
        <p:nvSpPr>
          <p:cNvPr id="3" name="Date Placeholder 2"/>
          <p:cNvSpPr>
            <a:spLocks noGrp="1"/>
          </p:cNvSpPr>
          <p:nvPr>
            <p:ph type="dt" sz="half" idx="10"/>
          </p:nvPr>
        </p:nvSpPr>
        <p:spPr/>
        <p:txBody>
          <a:bodyPr/>
          <a:lstStyle/>
          <a:p>
            <a:pPr>
              <a:defRPr/>
            </a:pPr>
            <a:fld id="{C06CC98D-F588-46DA-9A4F-9DCC6C9A35AC}" type="datetime1">
              <a:rPr lang="en-US" smtClean="0"/>
              <a:pPr>
                <a:defRPr/>
              </a:pPr>
              <a:t>8/13/2012</a:t>
            </a:fld>
            <a:endParaRPr lang="en-US"/>
          </a:p>
        </p:txBody>
      </p:sp>
      <p:sp>
        <p:nvSpPr>
          <p:cNvPr id="4" name="Footer Placeholder 3"/>
          <p:cNvSpPr>
            <a:spLocks noGrp="1"/>
          </p:cNvSpPr>
          <p:nvPr>
            <p:ph type="ftr" sz="quarter" idx="11"/>
          </p:nvPr>
        </p:nvSpPr>
        <p:spPr/>
        <p:txBody>
          <a:bodyPr/>
          <a:lstStyle/>
          <a:p>
            <a:pPr>
              <a:defRPr/>
            </a:pPr>
            <a:r>
              <a:rPr lang="en-US" smtClean="0"/>
              <a:t>U.S. Environmental Protection Agency</a:t>
            </a:r>
            <a:endParaRPr lang="en-US"/>
          </a:p>
        </p:txBody>
      </p:sp>
      <p:sp>
        <p:nvSpPr>
          <p:cNvPr id="5" name="Slide Number Placeholder 4"/>
          <p:cNvSpPr>
            <a:spLocks noGrp="1"/>
          </p:cNvSpPr>
          <p:nvPr>
            <p:ph type="sldNum" sz="quarter" idx="12"/>
          </p:nvPr>
        </p:nvSpPr>
        <p:spPr/>
        <p:txBody>
          <a:bodyPr/>
          <a:lstStyle/>
          <a:p>
            <a:pPr>
              <a:defRPr/>
            </a:pPr>
            <a:fld id="{1C78A7CB-A65C-4BD2-AD64-57AD2EE3B344}" type="slidenum">
              <a:rPr lang="en-US" smtClean="0"/>
              <a:pPr>
                <a:defRPr/>
              </a:pPr>
              <a:t>13</a:t>
            </a:fld>
            <a:endParaRPr lang="en-US"/>
          </a:p>
        </p:txBody>
      </p:sp>
      <p:sp>
        <p:nvSpPr>
          <p:cNvPr id="8" name="Title 1"/>
          <p:cNvSpPr txBox="1">
            <a:spLocks/>
          </p:cNvSpPr>
          <p:nvPr/>
        </p:nvSpPr>
        <p:spPr bwMode="auto">
          <a:xfrm>
            <a:off x="228600" y="0"/>
            <a:ext cx="64008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0" cap="none" spc="0" normalizeH="0" baseline="0" noProof="0" dirty="0" smtClean="0">
                <a:ln>
                  <a:noFill/>
                </a:ln>
                <a:solidFill>
                  <a:schemeClr val="bg1"/>
                </a:solidFill>
                <a:effectLst/>
                <a:uLnTx/>
                <a:uFillTx/>
                <a:latin typeface="Cambria" pitchFamily="18" charset="0"/>
                <a:ea typeface="+mj-ea"/>
              </a:rPr>
              <a:t>Precision &amp; Accuracy Redesign</a:t>
            </a:r>
            <a:endParaRPr kumimoji="0" lang="en-US" sz="3200" b="0" i="0" u="none" strike="noStrike" kern="0" cap="none" spc="0" normalizeH="0" baseline="0" noProof="0" dirty="0">
              <a:ln>
                <a:noFill/>
              </a:ln>
              <a:solidFill>
                <a:schemeClr val="bg1"/>
              </a:solidFill>
              <a:effectLst/>
              <a:uLnTx/>
              <a:uFillTx/>
              <a:latin typeface="Cambria" pitchFamily="18" charset="0"/>
              <a:ea typeface="+mj-ea"/>
            </a:endParaRPr>
          </a:p>
        </p:txBody>
      </p:sp>
      <p:graphicFrame>
        <p:nvGraphicFramePr>
          <p:cNvPr id="9" name="Table 8"/>
          <p:cNvGraphicFramePr>
            <a:graphicFrameLocks noGrp="1"/>
          </p:cNvGraphicFramePr>
          <p:nvPr/>
        </p:nvGraphicFramePr>
        <p:xfrm>
          <a:off x="685800" y="2133600"/>
          <a:ext cx="7924799" cy="3129718"/>
        </p:xfrm>
        <a:graphic>
          <a:graphicData uri="http://schemas.openxmlformats.org/drawingml/2006/table">
            <a:tbl>
              <a:tblPr firstRow="1" bandRow="1">
                <a:tableStyleId>{5C22544A-7EE6-4342-B048-85BDC9FD1C3A}</a:tableStyleId>
              </a:tblPr>
              <a:tblGrid>
                <a:gridCol w="5448300"/>
                <a:gridCol w="2476499"/>
              </a:tblGrid>
              <a:tr h="457199">
                <a:tc>
                  <a:txBody>
                    <a:bodyPr/>
                    <a:lstStyle/>
                    <a:p>
                      <a:r>
                        <a:rPr lang="en-US" dirty="0" smtClean="0"/>
                        <a:t>Assessment</a:t>
                      </a:r>
                      <a:endParaRPr lang="en-US" dirty="0"/>
                    </a:p>
                  </a:txBody>
                  <a:tcPr>
                    <a:solidFill>
                      <a:schemeClr val="bg1">
                        <a:lumMod val="50000"/>
                      </a:schemeClr>
                    </a:solidFill>
                  </a:tcPr>
                </a:tc>
                <a:tc>
                  <a:txBody>
                    <a:bodyPr/>
                    <a:lstStyle/>
                    <a:p>
                      <a:r>
                        <a:rPr lang="en-US" dirty="0" smtClean="0"/>
                        <a:t>Status</a:t>
                      </a:r>
                      <a:endParaRPr lang="en-US" dirty="0"/>
                    </a:p>
                  </a:txBody>
                  <a:tcPr>
                    <a:solidFill>
                      <a:schemeClr val="bg1">
                        <a:lumMod val="50000"/>
                      </a:schemeClr>
                    </a:solidFill>
                  </a:tcPr>
                </a:tc>
              </a:tr>
              <a:tr h="388730">
                <a:tc>
                  <a:txBody>
                    <a:bodyPr/>
                    <a:lstStyle/>
                    <a:p>
                      <a:r>
                        <a:rPr lang="en-US" dirty="0" err="1" smtClean="0"/>
                        <a:t>Pb</a:t>
                      </a:r>
                      <a:r>
                        <a:rPr lang="en-US" baseline="0" dirty="0" smtClean="0"/>
                        <a:t> Strip</a:t>
                      </a:r>
                      <a:endParaRPr lang="en-US" dirty="0"/>
                    </a:p>
                  </a:txBody>
                  <a:tcPr/>
                </a:tc>
                <a:tc>
                  <a:txBody>
                    <a:bodyPr/>
                    <a:lstStyle/>
                    <a:p>
                      <a:r>
                        <a:rPr lang="en-US" dirty="0" smtClean="0"/>
                        <a:t>Draft Proposed</a:t>
                      </a:r>
                      <a:endParaRPr lang="en-US" dirty="0"/>
                    </a:p>
                  </a:txBody>
                  <a:tcPr/>
                </a:tc>
              </a:tr>
              <a:tr h="68027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0" kern="1200" dirty="0" smtClean="0">
                          <a:solidFill>
                            <a:schemeClr val="dk1"/>
                          </a:solidFill>
                          <a:latin typeface="+mn-lt"/>
                          <a:ea typeface="+mn-ea"/>
                          <a:cs typeface="+mn-cs"/>
                        </a:rPr>
                        <a:t>AA – PGVP (USEPA Ambient</a:t>
                      </a:r>
                      <a:r>
                        <a:rPr lang="en-US" sz="1800" b="0" i="0" kern="1200" baseline="0" dirty="0" smtClean="0">
                          <a:solidFill>
                            <a:schemeClr val="dk1"/>
                          </a:solidFill>
                          <a:latin typeface="+mn-lt"/>
                          <a:ea typeface="+mn-ea"/>
                          <a:cs typeface="+mn-cs"/>
                        </a:rPr>
                        <a:t> Air Protocol Gas Verification Program)</a:t>
                      </a:r>
                      <a:endParaRPr lang="en-US" dirty="0"/>
                    </a:p>
                  </a:txBody>
                  <a:tcPr/>
                </a:tc>
                <a:tc>
                  <a:txBody>
                    <a:bodyPr/>
                    <a:lstStyle/>
                    <a:p>
                      <a:r>
                        <a:rPr lang="en-US" dirty="0" smtClean="0"/>
                        <a:t>In Process</a:t>
                      </a:r>
                      <a:endParaRPr lang="en-US" dirty="0"/>
                    </a:p>
                  </a:txBody>
                  <a:tcPr/>
                </a:tc>
              </a:tr>
              <a:tr h="388730">
                <a:tc>
                  <a:txBody>
                    <a:bodyPr/>
                    <a:lstStyle/>
                    <a:p>
                      <a:r>
                        <a:rPr lang="en-US" sz="1800" b="0" i="0" kern="1200" dirty="0" smtClean="0">
                          <a:solidFill>
                            <a:schemeClr val="dk1"/>
                          </a:solidFill>
                          <a:latin typeface="+mn-lt"/>
                          <a:ea typeface="+mn-ea"/>
                          <a:cs typeface="+mn-cs"/>
                        </a:rPr>
                        <a:t>Ozone SRP</a:t>
                      </a:r>
                      <a:endParaRPr lang="en-US" dirty="0"/>
                    </a:p>
                  </a:txBody>
                  <a:tcPr/>
                </a:tc>
                <a:tc>
                  <a:txBody>
                    <a:bodyPr/>
                    <a:lstStyle/>
                    <a:p>
                      <a:r>
                        <a:rPr lang="en-US" dirty="0" smtClean="0"/>
                        <a:t>In Process</a:t>
                      </a:r>
                      <a:endParaRPr lang="en-US" dirty="0"/>
                    </a:p>
                  </a:txBody>
                  <a:tcPr/>
                </a:tc>
              </a:tr>
              <a:tr h="388730">
                <a:tc>
                  <a:txBody>
                    <a:bodyPr/>
                    <a:lstStyle/>
                    <a:p>
                      <a:r>
                        <a:rPr lang="en-US" sz="1800" b="0" i="0" kern="1200" dirty="0" smtClean="0">
                          <a:solidFill>
                            <a:schemeClr val="dk1"/>
                          </a:solidFill>
                          <a:latin typeface="+mn-lt"/>
                          <a:ea typeface="+mn-ea"/>
                          <a:cs typeface="+mn-cs"/>
                        </a:rPr>
                        <a:t>TSA (Technical Systems Audit)</a:t>
                      </a:r>
                      <a:endParaRPr lang="en-US" dirty="0"/>
                    </a:p>
                  </a:txBody>
                  <a:tcPr/>
                </a:tc>
                <a:tc>
                  <a:txBody>
                    <a:bodyPr/>
                    <a:lstStyle/>
                    <a:p>
                      <a:r>
                        <a:rPr lang="en-US" dirty="0" smtClean="0"/>
                        <a:t>In Process</a:t>
                      </a:r>
                      <a:endParaRPr lang="en-US" dirty="0"/>
                    </a:p>
                  </a:txBody>
                  <a:tcPr/>
                </a:tc>
              </a:tr>
              <a:tr h="437321">
                <a:tc>
                  <a:txBody>
                    <a:bodyPr/>
                    <a:lstStyle/>
                    <a:p>
                      <a:r>
                        <a:rPr lang="en-US" sz="1800" b="0" i="0" kern="1200" dirty="0" smtClean="0">
                          <a:solidFill>
                            <a:schemeClr val="dk1"/>
                          </a:solidFill>
                          <a:latin typeface="+mn-lt"/>
                          <a:ea typeface="+mn-ea"/>
                          <a:cs typeface="+mn-cs"/>
                        </a:rPr>
                        <a:t>ADQ (Audit of Data Quality)</a:t>
                      </a:r>
                      <a:endParaRPr lang="en-US" dirty="0"/>
                    </a:p>
                  </a:txBody>
                  <a:tcPr/>
                </a:tc>
                <a:tc>
                  <a:txBody>
                    <a:bodyPr/>
                    <a:lstStyle/>
                    <a:p>
                      <a:r>
                        <a:rPr lang="en-US" dirty="0" smtClean="0"/>
                        <a:t>In Process</a:t>
                      </a:r>
                      <a:endParaRPr lang="en-US" dirty="0"/>
                    </a:p>
                  </a:txBody>
                  <a:tcPr/>
                </a:tc>
              </a:tr>
              <a:tr h="3887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0" kern="1200" dirty="0" smtClean="0">
                          <a:solidFill>
                            <a:schemeClr val="dk1"/>
                          </a:solidFill>
                          <a:latin typeface="+mn-lt"/>
                          <a:ea typeface="+mn-ea"/>
                          <a:cs typeface="+mn-cs"/>
                        </a:rPr>
                        <a:t>Round</a:t>
                      </a:r>
                      <a:r>
                        <a:rPr lang="en-US" sz="1800" b="0" i="0" kern="1200" baseline="0" dirty="0" smtClean="0">
                          <a:solidFill>
                            <a:schemeClr val="dk1"/>
                          </a:solidFill>
                          <a:latin typeface="+mn-lt"/>
                          <a:ea typeface="+mn-ea"/>
                          <a:cs typeface="+mn-cs"/>
                        </a:rPr>
                        <a:t> Robin</a:t>
                      </a:r>
                      <a:endParaRPr lang="en-US" dirty="0"/>
                    </a:p>
                  </a:txBody>
                  <a:tcPr/>
                </a:tc>
                <a:tc>
                  <a:txBody>
                    <a:bodyPr/>
                    <a:lstStyle/>
                    <a:p>
                      <a:r>
                        <a:rPr lang="en-US" dirty="0" smtClean="0"/>
                        <a:t>In Process</a:t>
                      </a:r>
                      <a:endParaRPr lang="en-US" dirty="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r>
              <a:rPr lang="en-US" smtClean="0"/>
              <a:t>AQS Conference</a:t>
            </a:r>
            <a:endParaRPr lang="en-US" dirty="0"/>
          </a:p>
        </p:txBody>
      </p:sp>
      <p:sp>
        <p:nvSpPr>
          <p:cNvPr id="4" name="Footer Placeholder 3"/>
          <p:cNvSpPr>
            <a:spLocks noGrp="1"/>
          </p:cNvSpPr>
          <p:nvPr>
            <p:ph type="ftr" sz="quarter" idx="11"/>
          </p:nvPr>
        </p:nvSpPr>
        <p:spPr/>
        <p:txBody>
          <a:bodyPr/>
          <a:lstStyle/>
          <a:p>
            <a:pPr>
              <a:defRPr/>
            </a:pPr>
            <a:r>
              <a:rPr lang="en-US" smtClean="0"/>
              <a:t>Providence, Rhode Island</a:t>
            </a:r>
            <a:endParaRPr lang="en-US" dirty="0"/>
          </a:p>
        </p:txBody>
      </p:sp>
      <p:sp>
        <p:nvSpPr>
          <p:cNvPr id="5" name="Slide Number Placeholder 4"/>
          <p:cNvSpPr>
            <a:spLocks noGrp="1"/>
          </p:cNvSpPr>
          <p:nvPr>
            <p:ph type="sldNum" sz="quarter" idx="12"/>
          </p:nvPr>
        </p:nvSpPr>
        <p:spPr/>
        <p:txBody>
          <a:bodyPr/>
          <a:lstStyle/>
          <a:p>
            <a:pPr>
              <a:defRPr/>
            </a:pPr>
            <a:fld id="{264A56C2-A55C-492F-BE5B-65E0135330B4}" type="slidenum">
              <a:rPr lang="en-US" smtClean="0"/>
              <a:pPr>
                <a:defRPr/>
              </a:pPr>
              <a:t>14</a:t>
            </a:fld>
            <a:endParaRPr lang="en-US" dirty="0"/>
          </a:p>
        </p:txBody>
      </p:sp>
      <p:sp>
        <p:nvSpPr>
          <p:cNvPr id="6" name="Title 1"/>
          <p:cNvSpPr>
            <a:spLocks noGrp="1"/>
          </p:cNvSpPr>
          <p:nvPr>
            <p:ph type="title"/>
          </p:nvPr>
        </p:nvSpPr>
        <p:spPr/>
        <p:txBody>
          <a:bodyPr/>
          <a:lstStyle/>
          <a:p>
            <a:pPr lvl="0">
              <a:defRPr/>
            </a:pPr>
            <a:r>
              <a:rPr lang="en-US" dirty="0" smtClean="0">
                <a:latin typeface="Cambria" pitchFamily="18" charset="0"/>
              </a:rPr>
              <a:t>Precision &amp; Accuracy Redesign</a:t>
            </a:r>
            <a:endParaRPr lang="en-US" dirty="0">
              <a:latin typeface="Cambria" pitchFamily="18" charset="0"/>
            </a:endParaRPr>
          </a:p>
        </p:txBody>
      </p:sp>
      <p:graphicFrame>
        <p:nvGraphicFramePr>
          <p:cNvPr id="8" name="Content Placeholder 6"/>
          <p:cNvGraphicFramePr>
            <a:graphicFrameLocks/>
          </p:cNvGraphicFramePr>
          <p:nvPr/>
        </p:nvGraphicFramePr>
        <p:xfrm>
          <a:off x="533400" y="1828800"/>
          <a:ext cx="8229600" cy="3581400"/>
        </p:xfrm>
        <a:graphic>
          <a:graphicData uri="http://schemas.openxmlformats.org/drawingml/2006/table">
            <a:tbl>
              <a:tblPr firstRow="1" bandRow="1">
                <a:tableStyleId>{5C22544A-7EE6-4342-B048-85BDC9FD1C3A}</a:tableStyleId>
              </a:tblPr>
              <a:tblGrid>
                <a:gridCol w="1242204"/>
                <a:gridCol w="2484408"/>
                <a:gridCol w="2872596"/>
                <a:gridCol w="1630392"/>
              </a:tblGrid>
              <a:tr h="490317">
                <a:tc>
                  <a:txBody>
                    <a:bodyPr/>
                    <a:lstStyle/>
                    <a:p>
                      <a:r>
                        <a:rPr lang="en-US" dirty="0" smtClean="0"/>
                        <a:t>Name</a:t>
                      </a:r>
                      <a:endParaRPr lang="en-US" dirty="0"/>
                    </a:p>
                  </a:txBody>
                  <a:tcPr>
                    <a:solidFill>
                      <a:schemeClr val="bg1">
                        <a:lumMod val="50000"/>
                      </a:schemeClr>
                    </a:solidFill>
                  </a:tcPr>
                </a:tc>
                <a:tc>
                  <a:txBody>
                    <a:bodyPr/>
                    <a:lstStyle/>
                    <a:p>
                      <a:r>
                        <a:rPr lang="en-US" dirty="0" smtClean="0"/>
                        <a:t>Group</a:t>
                      </a:r>
                      <a:r>
                        <a:rPr lang="en-US" baseline="0" dirty="0" smtClean="0"/>
                        <a:t> and Role</a:t>
                      </a:r>
                      <a:endParaRPr lang="en-US" dirty="0"/>
                    </a:p>
                  </a:txBody>
                  <a:tcPr>
                    <a:solidFill>
                      <a:schemeClr val="bg1">
                        <a:lumMod val="50000"/>
                      </a:schemeClr>
                    </a:solidFill>
                  </a:tcPr>
                </a:tc>
                <a:tc>
                  <a:txBody>
                    <a:bodyPr/>
                    <a:lstStyle/>
                    <a:p>
                      <a:r>
                        <a:rPr lang="en-US" dirty="0" smtClean="0"/>
                        <a:t>Email</a:t>
                      </a:r>
                      <a:endParaRPr lang="en-US" dirty="0"/>
                    </a:p>
                  </a:txBody>
                  <a:tcPr>
                    <a:solidFill>
                      <a:schemeClr val="bg1">
                        <a:lumMod val="50000"/>
                      </a:schemeClr>
                    </a:solidFill>
                  </a:tcPr>
                </a:tc>
                <a:tc>
                  <a:txBody>
                    <a:bodyPr/>
                    <a:lstStyle/>
                    <a:p>
                      <a:r>
                        <a:rPr lang="en-US" dirty="0" smtClean="0"/>
                        <a:t>Phone</a:t>
                      </a:r>
                      <a:endParaRPr lang="en-US" dirty="0"/>
                    </a:p>
                  </a:txBody>
                  <a:tcPr>
                    <a:solidFill>
                      <a:schemeClr val="bg1">
                        <a:lumMod val="50000"/>
                      </a:schemeClr>
                    </a:solidFill>
                  </a:tcPr>
                </a:tc>
              </a:tr>
              <a:tr h="944730">
                <a:tc>
                  <a:txBody>
                    <a:bodyPr/>
                    <a:lstStyle/>
                    <a:p>
                      <a:r>
                        <a:rPr lang="en-US" dirty="0" smtClean="0"/>
                        <a:t>Mike Papp</a:t>
                      </a:r>
                      <a:endParaRPr lang="en-US" dirty="0"/>
                    </a:p>
                  </a:txBody>
                  <a:tcPr/>
                </a:tc>
                <a:tc>
                  <a:txBody>
                    <a:bodyPr/>
                    <a:lstStyle/>
                    <a:p>
                      <a:r>
                        <a:rPr lang="en-US" dirty="0" smtClean="0"/>
                        <a:t>Monitoring Group/ </a:t>
                      </a:r>
                    </a:p>
                    <a:p>
                      <a:r>
                        <a:rPr lang="en-US" dirty="0" smtClean="0"/>
                        <a:t>Leader of QA Redesign</a:t>
                      </a:r>
                      <a:r>
                        <a:rPr lang="en-US" baseline="0" dirty="0" smtClean="0"/>
                        <a:t> workgroup</a:t>
                      </a:r>
                      <a:endParaRPr lang="en-US" dirty="0"/>
                    </a:p>
                  </a:txBody>
                  <a:tcPr/>
                </a:tc>
                <a:tc>
                  <a:txBody>
                    <a:bodyPr/>
                    <a:lstStyle/>
                    <a:p>
                      <a:r>
                        <a:rPr lang="en-US" dirty="0" smtClean="0"/>
                        <a:t>papp.michael@epa.gov</a:t>
                      </a:r>
                      <a:endParaRPr lang="en-US" dirty="0"/>
                    </a:p>
                  </a:txBody>
                  <a:tcPr/>
                </a:tc>
                <a:tc>
                  <a:txBody>
                    <a:bodyPr/>
                    <a:lstStyle/>
                    <a:p>
                      <a:r>
                        <a:rPr lang="en-US" dirty="0" smtClean="0"/>
                        <a:t>919-541-2408</a:t>
                      </a:r>
                      <a:endParaRPr lang="en-US" dirty="0"/>
                    </a:p>
                  </a:txBody>
                  <a:tcPr/>
                </a:tc>
              </a:tr>
              <a:tr h="823731">
                <a:tc>
                  <a:txBody>
                    <a:bodyPr/>
                    <a:lstStyle/>
                    <a:p>
                      <a:r>
                        <a:rPr lang="en-US" dirty="0" smtClean="0"/>
                        <a:t>Robert Coats</a:t>
                      </a:r>
                      <a:endParaRPr lang="en-US" dirty="0"/>
                    </a:p>
                  </a:txBody>
                  <a:tcPr/>
                </a:tc>
                <a:tc>
                  <a:txBody>
                    <a:bodyPr/>
                    <a:lstStyle/>
                    <a:p>
                      <a:r>
                        <a:rPr lang="en-US" dirty="0" smtClean="0"/>
                        <a:t>AQS Team</a:t>
                      </a:r>
                      <a:r>
                        <a:rPr lang="en-US" baseline="0" dirty="0" smtClean="0"/>
                        <a:t> / </a:t>
                      </a:r>
                    </a:p>
                    <a:p>
                      <a:r>
                        <a:rPr lang="en-US" baseline="0" dirty="0" smtClean="0"/>
                        <a:t>AQS System Manager</a:t>
                      </a:r>
                      <a:endParaRPr lang="en-US" dirty="0"/>
                    </a:p>
                  </a:txBody>
                  <a:tcPr/>
                </a:tc>
                <a:tc>
                  <a:txBody>
                    <a:bodyPr/>
                    <a:lstStyle/>
                    <a:p>
                      <a:r>
                        <a:rPr lang="en-US" dirty="0" smtClean="0"/>
                        <a:t>coats.robert@epa.gov</a:t>
                      </a:r>
                      <a:endParaRPr lang="en-US" dirty="0"/>
                    </a:p>
                  </a:txBody>
                  <a:tcPr/>
                </a:tc>
                <a:tc>
                  <a:txBody>
                    <a:bodyPr/>
                    <a:lstStyle/>
                    <a:p>
                      <a:r>
                        <a:rPr lang="en-US" dirty="0" smtClean="0"/>
                        <a:t>919-541-5448</a:t>
                      </a:r>
                      <a:endParaRPr lang="en-US" dirty="0"/>
                    </a:p>
                  </a:txBody>
                  <a:tcPr/>
                </a:tc>
              </a:tr>
              <a:tr h="661311">
                <a:tc>
                  <a:txBody>
                    <a:bodyPr/>
                    <a:lstStyle/>
                    <a:p>
                      <a:r>
                        <a:rPr lang="en-US" dirty="0" smtClean="0"/>
                        <a:t>Bill </a:t>
                      </a:r>
                      <a:r>
                        <a:rPr lang="en-US" dirty="0" err="1" smtClean="0"/>
                        <a:t>Frietsche</a:t>
                      </a:r>
                      <a:endParaRPr lang="en-US" dirty="0"/>
                    </a:p>
                  </a:txBody>
                  <a:tcPr/>
                </a:tc>
                <a:tc>
                  <a:txBody>
                    <a:bodyPr/>
                    <a:lstStyle/>
                    <a:p>
                      <a:r>
                        <a:rPr lang="en-US" dirty="0" smtClean="0"/>
                        <a:t>AQS Team</a:t>
                      </a:r>
                      <a:r>
                        <a:rPr lang="en-US" baseline="0" dirty="0" smtClean="0"/>
                        <a:t> / </a:t>
                      </a:r>
                    </a:p>
                    <a:p>
                      <a:r>
                        <a:rPr lang="en-US" baseline="0" dirty="0" smtClean="0"/>
                        <a:t>QA Data lead</a:t>
                      </a:r>
                      <a:endParaRPr lang="en-US" dirty="0"/>
                    </a:p>
                  </a:txBody>
                  <a:tcPr/>
                </a:tc>
                <a:tc>
                  <a:txBody>
                    <a:bodyPr/>
                    <a:lstStyle/>
                    <a:p>
                      <a:r>
                        <a:rPr lang="en-US" sz="1800" b="0" i="0" kern="1200" dirty="0" smtClean="0">
                          <a:solidFill>
                            <a:schemeClr val="dk1"/>
                          </a:solidFill>
                          <a:latin typeface="+mn-lt"/>
                          <a:ea typeface="+mn-ea"/>
                          <a:cs typeface="+mn-cs"/>
                        </a:rPr>
                        <a:t>frietsche.bill@epa.gov</a:t>
                      </a:r>
                      <a:endParaRPr lang="en-US" dirty="0"/>
                    </a:p>
                  </a:txBody>
                  <a:tcPr/>
                </a:tc>
                <a:tc>
                  <a:txBody>
                    <a:bodyPr/>
                    <a:lstStyle/>
                    <a:p>
                      <a:r>
                        <a:rPr lang="en-US" dirty="0" smtClean="0"/>
                        <a:t>919-541-5451</a:t>
                      </a:r>
                      <a:endParaRPr lang="en-US" dirty="0"/>
                    </a:p>
                  </a:txBody>
                  <a:tcPr/>
                </a:tc>
              </a:tr>
              <a:tr h="661311">
                <a:tc>
                  <a:txBody>
                    <a:bodyPr/>
                    <a:lstStyle/>
                    <a:p>
                      <a:r>
                        <a:rPr lang="en-US" dirty="0" smtClean="0"/>
                        <a:t>Chris Chapman</a:t>
                      </a:r>
                      <a:endParaRPr lang="en-US" dirty="0"/>
                    </a:p>
                  </a:txBody>
                  <a:tcPr/>
                </a:tc>
                <a:tc>
                  <a:txBody>
                    <a:bodyPr/>
                    <a:lstStyle/>
                    <a:p>
                      <a:r>
                        <a:rPr lang="en-US" dirty="0" smtClean="0"/>
                        <a:t>AQS Team</a:t>
                      </a:r>
                      <a:r>
                        <a:rPr lang="en-US" baseline="0" dirty="0" smtClean="0"/>
                        <a:t> / </a:t>
                      </a:r>
                    </a:p>
                    <a:p>
                      <a:r>
                        <a:rPr lang="en-US" baseline="0" dirty="0" smtClean="0"/>
                        <a:t>Developer</a:t>
                      </a:r>
                      <a:endParaRPr lang="en-US" dirty="0"/>
                    </a:p>
                  </a:txBody>
                  <a:tcPr/>
                </a:tc>
                <a:tc>
                  <a:txBody>
                    <a:bodyPr/>
                    <a:lstStyle/>
                    <a:p>
                      <a:r>
                        <a:rPr lang="en-US" dirty="0" smtClean="0"/>
                        <a:t>chapman.chris@epa.gov</a:t>
                      </a:r>
                      <a:endParaRPr lang="en-US" dirty="0"/>
                    </a:p>
                  </a:txBody>
                  <a:tcPr/>
                </a:tc>
                <a:tc>
                  <a:txBody>
                    <a:bodyPr/>
                    <a:lstStyle/>
                    <a:p>
                      <a:r>
                        <a:rPr lang="en-US" dirty="0" smtClean="0"/>
                        <a:t>919-541-2073</a:t>
                      </a:r>
                      <a:endParaRPr lang="en-US" dirty="0"/>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Precision &amp; Accuracy Redesign</a:t>
            </a:r>
            <a:endParaRPr lang="en-US" dirty="0"/>
          </a:p>
        </p:txBody>
      </p:sp>
      <p:sp>
        <p:nvSpPr>
          <p:cNvPr id="3" name="Content Placeholder 2"/>
          <p:cNvSpPr>
            <a:spLocks noGrp="1"/>
          </p:cNvSpPr>
          <p:nvPr>
            <p:ph idx="1"/>
          </p:nvPr>
        </p:nvSpPr>
        <p:spPr>
          <a:xfrm>
            <a:off x="457200" y="1219200"/>
            <a:ext cx="8458200" cy="4876800"/>
          </a:xfrm>
        </p:spPr>
        <p:txBody>
          <a:bodyPr/>
          <a:lstStyle/>
          <a:p>
            <a:pPr lvl="0"/>
            <a:r>
              <a:rPr lang="en-US" dirty="0" smtClean="0"/>
              <a:t>Summary</a:t>
            </a:r>
          </a:p>
          <a:p>
            <a:pPr marL="914400" lvl="1" indent="-452438"/>
            <a:r>
              <a:rPr lang="en-US" sz="1800" dirty="0" smtClean="0"/>
              <a:t>Enhance AQS to handle new QA assessments that do not map into historical RP and RA transactions (e.g., lead strips</a:t>
            </a:r>
            <a:r>
              <a:rPr lang="en-US" sz="1800" dirty="0" smtClean="0"/>
              <a:t>)</a:t>
            </a:r>
          </a:p>
          <a:p>
            <a:pPr marL="914400" lvl="1" indent="-452438"/>
            <a:endParaRPr lang="en-US" sz="800" dirty="0" smtClean="0"/>
          </a:p>
          <a:p>
            <a:pPr marL="914400" lvl="1" indent="-452438"/>
            <a:r>
              <a:rPr lang="en-US" sz="1800" dirty="0" smtClean="0"/>
              <a:t>Make QA Data Reporting easy to understand and </a:t>
            </a:r>
            <a:r>
              <a:rPr lang="en-US" sz="1800" dirty="0" smtClean="0"/>
              <a:t>implement</a:t>
            </a:r>
          </a:p>
          <a:p>
            <a:pPr marL="914400" lvl="1" indent="-452438"/>
            <a:endParaRPr lang="en-US" sz="800" dirty="0" smtClean="0"/>
          </a:p>
          <a:p>
            <a:pPr marL="914400" lvl="1" indent="-452438"/>
            <a:r>
              <a:rPr lang="en-US" sz="1800" dirty="0" smtClean="0"/>
              <a:t>Remove ambiguities about the meaning, requirement and permissibility of fields in AQS QA </a:t>
            </a:r>
            <a:r>
              <a:rPr lang="en-US" sz="1800" dirty="0" smtClean="0"/>
              <a:t>transactions</a:t>
            </a:r>
          </a:p>
          <a:p>
            <a:pPr marL="914400" lvl="1" indent="-452438"/>
            <a:endParaRPr lang="en-US" sz="800" dirty="0" smtClean="0"/>
          </a:p>
          <a:p>
            <a:pPr marL="914400" lvl="1" indent="-452438"/>
            <a:r>
              <a:rPr lang="en-US" sz="1800" dirty="0" smtClean="0"/>
              <a:t>QA data collection at the monitor level is </a:t>
            </a:r>
            <a:r>
              <a:rPr lang="en-US" sz="1800" dirty="0" smtClean="0"/>
              <a:t>unchanged</a:t>
            </a:r>
          </a:p>
          <a:p>
            <a:pPr marL="914400" lvl="1" indent="-452438"/>
            <a:endParaRPr lang="en-US" sz="800" dirty="0" smtClean="0"/>
          </a:p>
          <a:p>
            <a:pPr marL="914400" lvl="1" indent="-452438"/>
            <a:r>
              <a:rPr lang="en-US" sz="1800" dirty="0" smtClean="0"/>
              <a:t>Assessment types will drive transactions, which should make the process </a:t>
            </a:r>
            <a:r>
              <a:rPr lang="en-US" sz="1800" dirty="0" smtClean="0"/>
              <a:t>easier</a:t>
            </a:r>
          </a:p>
          <a:p>
            <a:pPr marL="914400" lvl="1" indent="-452438"/>
            <a:endParaRPr lang="en-US" sz="800" dirty="0" smtClean="0"/>
          </a:p>
          <a:p>
            <a:pPr marL="914400" lvl="1" indent="-452438"/>
            <a:r>
              <a:rPr lang="en-US" sz="1800" dirty="0" smtClean="0"/>
              <a:t> Workgroup currently drafting new AQS transactions, about 2/3 done with first round of proposal and </a:t>
            </a:r>
            <a:r>
              <a:rPr lang="en-US" sz="1800" dirty="0" smtClean="0"/>
              <a:t>comments</a:t>
            </a:r>
          </a:p>
          <a:p>
            <a:pPr marL="914400" lvl="1" indent="-452438"/>
            <a:endParaRPr lang="en-US" sz="800" dirty="0" smtClean="0"/>
          </a:p>
          <a:p>
            <a:pPr marL="914400" lvl="1" indent="-452438"/>
            <a:r>
              <a:rPr lang="en-US" sz="1800" dirty="0" smtClean="0"/>
              <a:t>Goal of having “standardized” definitions of terms and processes for Appendix A requirements and other QA assessments</a:t>
            </a:r>
          </a:p>
          <a:p>
            <a:pPr marL="914400" lvl="1" indent="-452438"/>
            <a:endParaRPr lang="en-US" sz="1600" dirty="0" smtClean="0"/>
          </a:p>
        </p:txBody>
      </p:sp>
      <p:sp>
        <p:nvSpPr>
          <p:cNvPr id="4" name="Date Placeholder 3"/>
          <p:cNvSpPr>
            <a:spLocks noGrp="1"/>
          </p:cNvSpPr>
          <p:nvPr>
            <p:ph type="dt" sz="half" idx="10"/>
          </p:nvPr>
        </p:nvSpPr>
        <p:spPr/>
        <p:txBody>
          <a:bodyPr/>
          <a:lstStyle/>
          <a:p>
            <a:pPr>
              <a:defRPr/>
            </a:pPr>
            <a:r>
              <a:rPr lang="en-US" smtClean="0"/>
              <a:t>AQS Conference</a:t>
            </a:r>
            <a:endParaRPr lang="en-US" dirty="0"/>
          </a:p>
        </p:txBody>
      </p:sp>
      <p:sp>
        <p:nvSpPr>
          <p:cNvPr id="5" name="Footer Placeholder 4"/>
          <p:cNvSpPr>
            <a:spLocks noGrp="1"/>
          </p:cNvSpPr>
          <p:nvPr>
            <p:ph type="ftr" sz="quarter" idx="11"/>
          </p:nvPr>
        </p:nvSpPr>
        <p:spPr/>
        <p:txBody>
          <a:bodyPr/>
          <a:lstStyle/>
          <a:p>
            <a:pPr>
              <a:defRPr/>
            </a:pPr>
            <a:r>
              <a:rPr lang="en-US" smtClean="0"/>
              <a:t>Providence, Rhode Island</a:t>
            </a:r>
            <a:endParaRPr lang="en-US" dirty="0"/>
          </a:p>
        </p:txBody>
      </p:sp>
      <p:sp>
        <p:nvSpPr>
          <p:cNvPr id="6" name="Slide Number Placeholder 5"/>
          <p:cNvSpPr>
            <a:spLocks noGrp="1"/>
          </p:cNvSpPr>
          <p:nvPr>
            <p:ph type="sldNum" sz="quarter" idx="12"/>
          </p:nvPr>
        </p:nvSpPr>
        <p:spPr/>
        <p:txBody>
          <a:bodyPr/>
          <a:lstStyle/>
          <a:p>
            <a:pPr>
              <a:defRPr/>
            </a:pPr>
            <a:fld id="{264A56C2-A55C-492F-BE5B-65E0135330B4}" type="slidenum">
              <a:rPr lang="en-US" smtClean="0"/>
              <a:pPr>
                <a:defRPr/>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Precision &amp; Accuracy Redesign</a:t>
            </a:r>
            <a:endParaRPr lang="en-US" dirty="0"/>
          </a:p>
        </p:txBody>
      </p:sp>
      <p:sp>
        <p:nvSpPr>
          <p:cNvPr id="3" name="Content Placeholder 2"/>
          <p:cNvSpPr>
            <a:spLocks noGrp="1"/>
          </p:cNvSpPr>
          <p:nvPr>
            <p:ph idx="1"/>
          </p:nvPr>
        </p:nvSpPr>
        <p:spPr>
          <a:xfrm>
            <a:off x="457200" y="2590800"/>
            <a:ext cx="8153400" cy="3505200"/>
          </a:xfrm>
        </p:spPr>
        <p:txBody>
          <a:bodyPr/>
          <a:lstStyle/>
          <a:p>
            <a:pPr algn="ctr">
              <a:buNone/>
            </a:pPr>
            <a:r>
              <a:rPr lang="en-US" sz="4800" dirty="0" smtClean="0"/>
              <a:t>Questions?</a:t>
            </a:r>
            <a:endParaRPr lang="en-US" sz="4800" dirty="0"/>
          </a:p>
        </p:txBody>
      </p:sp>
      <p:sp>
        <p:nvSpPr>
          <p:cNvPr id="4" name="Date Placeholder 3"/>
          <p:cNvSpPr>
            <a:spLocks noGrp="1"/>
          </p:cNvSpPr>
          <p:nvPr>
            <p:ph type="dt" sz="half" idx="10"/>
          </p:nvPr>
        </p:nvSpPr>
        <p:spPr/>
        <p:txBody>
          <a:bodyPr/>
          <a:lstStyle/>
          <a:p>
            <a:pPr>
              <a:defRPr/>
            </a:pPr>
            <a:r>
              <a:rPr lang="en-US" smtClean="0"/>
              <a:t>AQS Conference</a:t>
            </a:r>
            <a:endParaRPr lang="en-US" dirty="0"/>
          </a:p>
        </p:txBody>
      </p:sp>
      <p:sp>
        <p:nvSpPr>
          <p:cNvPr id="5" name="Footer Placeholder 4"/>
          <p:cNvSpPr>
            <a:spLocks noGrp="1"/>
          </p:cNvSpPr>
          <p:nvPr>
            <p:ph type="ftr" sz="quarter" idx="11"/>
          </p:nvPr>
        </p:nvSpPr>
        <p:spPr/>
        <p:txBody>
          <a:bodyPr/>
          <a:lstStyle/>
          <a:p>
            <a:pPr>
              <a:defRPr/>
            </a:pPr>
            <a:r>
              <a:rPr lang="en-US" smtClean="0"/>
              <a:t>Providence, Rhode Island</a:t>
            </a:r>
            <a:endParaRPr lang="en-US" dirty="0"/>
          </a:p>
        </p:txBody>
      </p:sp>
      <p:sp>
        <p:nvSpPr>
          <p:cNvPr id="6" name="Slide Number Placeholder 5"/>
          <p:cNvSpPr>
            <a:spLocks noGrp="1"/>
          </p:cNvSpPr>
          <p:nvPr>
            <p:ph type="sldNum" sz="quarter" idx="12"/>
          </p:nvPr>
        </p:nvSpPr>
        <p:spPr/>
        <p:txBody>
          <a:bodyPr/>
          <a:lstStyle/>
          <a:p>
            <a:pPr>
              <a:defRPr/>
            </a:pPr>
            <a:fld id="{264A56C2-A55C-492F-BE5B-65E0135330B4}" type="slidenum">
              <a:rPr lang="en-US" smtClean="0"/>
              <a:pPr>
                <a:defRPr/>
              </a:pPr>
              <a:t>16</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Precision &amp; Accuracy Redesign</a:t>
            </a:r>
            <a:endParaRPr lang="en-US" dirty="0"/>
          </a:p>
        </p:txBody>
      </p:sp>
      <p:sp>
        <p:nvSpPr>
          <p:cNvPr id="3" name="Content Placeholder 2"/>
          <p:cNvSpPr>
            <a:spLocks noGrp="1"/>
          </p:cNvSpPr>
          <p:nvPr>
            <p:ph idx="1"/>
          </p:nvPr>
        </p:nvSpPr>
        <p:spPr/>
        <p:txBody>
          <a:bodyPr/>
          <a:lstStyle/>
          <a:p>
            <a:r>
              <a:rPr lang="en-US" dirty="0" smtClean="0"/>
              <a:t>What is the P&amp;A component of AQS</a:t>
            </a:r>
            <a:r>
              <a:rPr lang="en-US" dirty="0" smtClean="0"/>
              <a:t>?</a:t>
            </a:r>
          </a:p>
          <a:p>
            <a:endParaRPr lang="en-US" sz="800" dirty="0" smtClean="0"/>
          </a:p>
          <a:p>
            <a:r>
              <a:rPr lang="en-US" dirty="0" smtClean="0"/>
              <a:t>Why redesign</a:t>
            </a:r>
            <a:r>
              <a:rPr lang="en-US" dirty="0" smtClean="0"/>
              <a:t>?</a:t>
            </a:r>
          </a:p>
          <a:p>
            <a:endParaRPr lang="en-US" sz="800" dirty="0" smtClean="0"/>
          </a:p>
          <a:p>
            <a:r>
              <a:rPr lang="en-US" dirty="0" smtClean="0"/>
              <a:t>Project </a:t>
            </a:r>
            <a:r>
              <a:rPr lang="en-US" dirty="0" smtClean="0"/>
              <a:t>Scope</a:t>
            </a:r>
          </a:p>
          <a:p>
            <a:endParaRPr lang="en-US" sz="800" dirty="0" smtClean="0"/>
          </a:p>
          <a:p>
            <a:r>
              <a:rPr lang="en-US" dirty="0" smtClean="0"/>
              <a:t>Project Status</a:t>
            </a:r>
          </a:p>
          <a:p>
            <a:endParaRPr lang="en-US" sz="800" dirty="0" smtClean="0"/>
          </a:p>
          <a:p>
            <a:r>
              <a:rPr lang="en-US" dirty="0" smtClean="0"/>
              <a:t>Summary</a:t>
            </a:r>
          </a:p>
          <a:p>
            <a:pPr>
              <a:buNone/>
            </a:pPr>
            <a:r>
              <a:rPr lang="en-US" dirty="0" smtClean="0"/>
              <a:t> </a:t>
            </a:r>
          </a:p>
          <a:p>
            <a:pPr>
              <a:buNone/>
            </a:pPr>
            <a:endParaRPr lang="en-US" dirty="0"/>
          </a:p>
        </p:txBody>
      </p:sp>
      <p:sp>
        <p:nvSpPr>
          <p:cNvPr id="7" name="Date Placeholder 6"/>
          <p:cNvSpPr>
            <a:spLocks noGrp="1"/>
          </p:cNvSpPr>
          <p:nvPr>
            <p:ph type="dt" sz="half" idx="10"/>
          </p:nvPr>
        </p:nvSpPr>
        <p:spPr/>
        <p:txBody>
          <a:bodyPr/>
          <a:lstStyle/>
          <a:p>
            <a:pPr>
              <a:defRPr/>
            </a:pPr>
            <a:r>
              <a:rPr lang="en-US" dirty="0" smtClean="0"/>
              <a:t>AQS </a:t>
            </a:r>
            <a:r>
              <a:rPr lang="en-US" dirty="0" smtClean="0"/>
              <a:t>Conference</a:t>
            </a:r>
            <a:endParaRPr lang="en-US" dirty="0"/>
          </a:p>
        </p:txBody>
      </p:sp>
      <p:sp>
        <p:nvSpPr>
          <p:cNvPr id="8" name="Slide Number Placeholder 7"/>
          <p:cNvSpPr>
            <a:spLocks noGrp="1"/>
          </p:cNvSpPr>
          <p:nvPr>
            <p:ph type="sldNum" sz="quarter" idx="12"/>
          </p:nvPr>
        </p:nvSpPr>
        <p:spPr/>
        <p:txBody>
          <a:bodyPr/>
          <a:lstStyle/>
          <a:p>
            <a:pPr>
              <a:defRPr/>
            </a:pPr>
            <a:fld id="{264A56C2-A55C-492F-BE5B-65E0135330B4}" type="slidenum">
              <a:rPr lang="en-US" smtClean="0"/>
              <a:pPr>
                <a:defRPr/>
              </a:pPr>
              <a:t>2</a:t>
            </a:fld>
            <a:endParaRPr lang="en-US" dirty="0"/>
          </a:p>
        </p:txBody>
      </p:sp>
      <p:sp>
        <p:nvSpPr>
          <p:cNvPr id="9" name="Footer Placeholder 8"/>
          <p:cNvSpPr>
            <a:spLocks noGrp="1"/>
          </p:cNvSpPr>
          <p:nvPr>
            <p:ph type="ftr" sz="quarter" idx="11"/>
          </p:nvPr>
        </p:nvSpPr>
        <p:spPr/>
        <p:txBody>
          <a:bodyPr/>
          <a:lstStyle/>
          <a:p>
            <a:pPr>
              <a:defRPr/>
            </a:pPr>
            <a:r>
              <a:rPr lang="en-US" smtClean="0"/>
              <a:t>Providence, Rhode Island</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Precision &amp; Accuracy Redesign</a:t>
            </a:r>
            <a:endParaRPr lang="en-US" dirty="0"/>
          </a:p>
        </p:txBody>
      </p:sp>
      <p:sp>
        <p:nvSpPr>
          <p:cNvPr id="3" name="Content Placeholder 2"/>
          <p:cNvSpPr>
            <a:spLocks noGrp="1"/>
          </p:cNvSpPr>
          <p:nvPr>
            <p:ph idx="1"/>
          </p:nvPr>
        </p:nvSpPr>
        <p:spPr/>
        <p:txBody>
          <a:bodyPr/>
          <a:lstStyle/>
          <a:p>
            <a:r>
              <a:rPr lang="en-US" dirty="0" smtClean="0"/>
              <a:t>What is the P&amp;A component of AQS?</a:t>
            </a:r>
          </a:p>
          <a:p>
            <a:pPr lvl="1"/>
            <a:r>
              <a:rPr lang="en-US" dirty="0" smtClean="0"/>
              <a:t>Data supplied to meet 40 CFR Part 58 Appendix A  Quality Assurance requirements </a:t>
            </a:r>
          </a:p>
          <a:p>
            <a:pPr lvl="4"/>
            <a:r>
              <a:rPr lang="en-US" dirty="0" smtClean="0"/>
              <a:t>Primarily for SLAMS, Tribal, Special Purpose, and PSD Monitors</a:t>
            </a:r>
          </a:p>
          <a:p>
            <a:pPr lvl="3"/>
            <a:r>
              <a:rPr lang="en-US" dirty="0" smtClean="0"/>
              <a:t>Other programs have quality assurance guidance</a:t>
            </a:r>
          </a:p>
          <a:p>
            <a:pPr lvl="4"/>
            <a:r>
              <a:rPr lang="en-US" dirty="0" smtClean="0"/>
              <a:t>National Air Toxics  Trends Stations (NATTS)</a:t>
            </a:r>
          </a:p>
          <a:p>
            <a:pPr lvl="4"/>
            <a:r>
              <a:rPr lang="en-US" dirty="0" smtClean="0"/>
              <a:t>Chemical Speciation Network monitors (CSN</a:t>
            </a:r>
            <a:r>
              <a:rPr lang="en-US" dirty="0" smtClean="0"/>
              <a:t>)</a:t>
            </a:r>
          </a:p>
          <a:p>
            <a:pPr lvl="4"/>
            <a:endParaRPr lang="en-US" sz="800" dirty="0" smtClean="0"/>
          </a:p>
          <a:p>
            <a:pPr lvl="1"/>
            <a:r>
              <a:rPr lang="en-US" dirty="0" smtClean="0"/>
              <a:t>AQS forms, reports, data base tables, views, software programs, transaction formats, guidance documents</a:t>
            </a:r>
          </a:p>
          <a:p>
            <a:pPr lvl="4"/>
            <a:r>
              <a:rPr lang="en-US" dirty="0" smtClean="0"/>
              <a:t>Standard reports for data retrieval </a:t>
            </a:r>
          </a:p>
          <a:p>
            <a:pPr lvl="4"/>
            <a:r>
              <a:rPr lang="en-US" dirty="0" smtClean="0"/>
              <a:t>AQSP&amp;A Transaction Generator spreadsheet</a:t>
            </a:r>
          </a:p>
          <a:p>
            <a:pPr lvl="4"/>
            <a:r>
              <a:rPr lang="en-US" dirty="0" smtClean="0"/>
              <a:t>AQS Data Schema for XML data submission</a:t>
            </a:r>
          </a:p>
          <a:p>
            <a:pPr lvl="1"/>
            <a:endParaRPr lang="en-US" dirty="0" smtClean="0"/>
          </a:p>
        </p:txBody>
      </p:sp>
      <p:sp>
        <p:nvSpPr>
          <p:cNvPr id="4" name="Date Placeholder 3"/>
          <p:cNvSpPr>
            <a:spLocks noGrp="1"/>
          </p:cNvSpPr>
          <p:nvPr>
            <p:ph type="dt" sz="half" idx="10"/>
          </p:nvPr>
        </p:nvSpPr>
        <p:spPr/>
        <p:txBody>
          <a:bodyPr/>
          <a:lstStyle/>
          <a:p>
            <a:pPr>
              <a:defRPr/>
            </a:pPr>
            <a:r>
              <a:rPr lang="en-US" dirty="0"/>
              <a:t>AQS </a:t>
            </a:r>
            <a:r>
              <a:rPr lang="en-US" dirty="0" smtClean="0"/>
              <a:t>Conference</a:t>
            </a:r>
            <a:endParaRPr lang="en-US" dirty="0"/>
          </a:p>
        </p:txBody>
      </p:sp>
      <p:sp>
        <p:nvSpPr>
          <p:cNvPr id="5" name="Footer Placeholder 4"/>
          <p:cNvSpPr>
            <a:spLocks noGrp="1"/>
          </p:cNvSpPr>
          <p:nvPr>
            <p:ph type="ftr" sz="quarter" idx="11"/>
          </p:nvPr>
        </p:nvSpPr>
        <p:spPr/>
        <p:txBody>
          <a:bodyPr/>
          <a:lstStyle/>
          <a:p>
            <a:pPr>
              <a:defRPr/>
            </a:pPr>
            <a:r>
              <a:rPr lang="en-US" smtClean="0"/>
              <a:t>Providence, Rhode Island</a:t>
            </a:r>
            <a:endParaRPr lang="en-US" dirty="0"/>
          </a:p>
        </p:txBody>
      </p:sp>
      <p:sp>
        <p:nvSpPr>
          <p:cNvPr id="6" name="Slide Number Placeholder 5"/>
          <p:cNvSpPr>
            <a:spLocks noGrp="1"/>
          </p:cNvSpPr>
          <p:nvPr>
            <p:ph type="sldNum" sz="quarter" idx="12"/>
          </p:nvPr>
        </p:nvSpPr>
        <p:spPr/>
        <p:txBody>
          <a:bodyPr/>
          <a:lstStyle/>
          <a:p>
            <a:pPr>
              <a:defRPr/>
            </a:pPr>
            <a:fld id="{264A56C2-A55C-492F-BE5B-65E0135330B4}" type="slidenum">
              <a:rPr lang="en-US" smtClean="0"/>
              <a:pPr>
                <a:defRPr/>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Precision &amp; Accuracy Redesign	</a:t>
            </a:r>
            <a:endParaRPr lang="en-US" dirty="0"/>
          </a:p>
        </p:txBody>
      </p:sp>
      <p:sp>
        <p:nvSpPr>
          <p:cNvPr id="3" name="Content Placeholder 2"/>
          <p:cNvSpPr>
            <a:spLocks noGrp="1"/>
          </p:cNvSpPr>
          <p:nvPr>
            <p:ph idx="1"/>
          </p:nvPr>
        </p:nvSpPr>
        <p:spPr/>
        <p:txBody>
          <a:bodyPr/>
          <a:lstStyle/>
          <a:p>
            <a:r>
              <a:rPr lang="en-US" dirty="0" smtClean="0"/>
              <a:t>Why Redesign?</a:t>
            </a:r>
          </a:p>
          <a:p>
            <a:endParaRPr lang="en-US" sz="800" dirty="0" smtClean="0"/>
          </a:p>
          <a:p>
            <a:pPr lvl="1"/>
            <a:r>
              <a:rPr lang="en-US" dirty="0" smtClean="0"/>
              <a:t>Transaction “Overloading” has occurred over time</a:t>
            </a:r>
          </a:p>
          <a:p>
            <a:pPr marL="1314450" lvl="2" indent="-452438"/>
            <a:r>
              <a:rPr lang="en-US" dirty="0" smtClean="0"/>
              <a:t>2 transactions (RA and RP) used for more than a dozen assessments</a:t>
            </a:r>
          </a:p>
          <a:p>
            <a:pPr marL="1771650" lvl="3" indent="-452438"/>
            <a:r>
              <a:rPr lang="en-US" dirty="0" smtClean="0"/>
              <a:t>Different fields required on the same transaction type based upon which assessment is being reported</a:t>
            </a:r>
          </a:p>
          <a:p>
            <a:pPr marL="1771650" lvl="3" indent="-452438"/>
            <a:r>
              <a:rPr lang="en-US" dirty="0" smtClean="0"/>
              <a:t>Generic or inappropriate field names for some assessments</a:t>
            </a:r>
          </a:p>
          <a:p>
            <a:pPr marL="1771650" lvl="3" indent="-452438"/>
            <a:r>
              <a:rPr lang="en-US" dirty="0" smtClean="0"/>
              <a:t>Different AQS processing occurs based upon the pattern of data submitted on the </a:t>
            </a:r>
            <a:r>
              <a:rPr lang="en-US" dirty="0" smtClean="0"/>
              <a:t>transaction</a:t>
            </a:r>
          </a:p>
          <a:p>
            <a:pPr marL="1771650" lvl="3" indent="-452438"/>
            <a:endParaRPr lang="en-US" sz="800" dirty="0" smtClean="0"/>
          </a:p>
          <a:p>
            <a:pPr marL="1314450" lvl="2" indent="-452438"/>
            <a:r>
              <a:rPr lang="en-US" dirty="0" smtClean="0"/>
              <a:t>This leads to confusion, complexity, and increased system support requirements</a:t>
            </a:r>
            <a:endParaRPr lang="en-US" dirty="0"/>
          </a:p>
        </p:txBody>
      </p:sp>
      <p:sp>
        <p:nvSpPr>
          <p:cNvPr id="4" name="Date Placeholder 3"/>
          <p:cNvSpPr>
            <a:spLocks noGrp="1"/>
          </p:cNvSpPr>
          <p:nvPr>
            <p:ph type="dt" sz="half" idx="10"/>
          </p:nvPr>
        </p:nvSpPr>
        <p:spPr/>
        <p:txBody>
          <a:bodyPr/>
          <a:lstStyle/>
          <a:p>
            <a:pPr>
              <a:defRPr/>
            </a:pPr>
            <a:r>
              <a:rPr lang="en-US" smtClean="0"/>
              <a:t>AQS Conference</a:t>
            </a:r>
            <a:endParaRPr lang="en-US" dirty="0"/>
          </a:p>
        </p:txBody>
      </p:sp>
      <p:sp>
        <p:nvSpPr>
          <p:cNvPr id="5" name="Footer Placeholder 4"/>
          <p:cNvSpPr>
            <a:spLocks noGrp="1"/>
          </p:cNvSpPr>
          <p:nvPr>
            <p:ph type="ftr" sz="quarter" idx="11"/>
          </p:nvPr>
        </p:nvSpPr>
        <p:spPr/>
        <p:txBody>
          <a:bodyPr/>
          <a:lstStyle/>
          <a:p>
            <a:pPr>
              <a:defRPr/>
            </a:pPr>
            <a:r>
              <a:rPr lang="en-US" smtClean="0"/>
              <a:t>Providence, Rhode Island</a:t>
            </a:r>
            <a:endParaRPr lang="en-US" dirty="0"/>
          </a:p>
        </p:txBody>
      </p:sp>
      <p:sp>
        <p:nvSpPr>
          <p:cNvPr id="6" name="Slide Number Placeholder 5"/>
          <p:cNvSpPr>
            <a:spLocks noGrp="1"/>
          </p:cNvSpPr>
          <p:nvPr>
            <p:ph type="sldNum" sz="quarter" idx="12"/>
          </p:nvPr>
        </p:nvSpPr>
        <p:spPr/>
        <p:txBody>
          <a:bodyPr/>
          <a:lstStyle/>
          <a:p>
            <a:pPr>
              <a:defRPr/>
            </a:pPr>
            <a:fld id="{264A56C2-A55C-492F-BE5B-65E0135330B4}" type="slidenum">
              <a:rPr lang="en-US" smtClean="0"/>
              <a:pPr>
                <a:defRPr/>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Precision &amp; Accuracy Redesign	</a:t>
            </a:r>
            <a:endParaRPr lang="en-US" dirty="0"/>
          </a:p>
        </p:txBody>
      </p:sp>
      <p:sp>
        <p:nvSpPr>
          <p:cNvPr id="3" name="Content Placeholder 2"/>
          <p:cNvSpPr>
            <a:spLocks noGrp="1"/>
          </p:cNvSpPr>
          <p:nvPr>
            <p:ph idx="1"/>
          </p:nvPr>
        </p:nvSpPr>
        <p:spPr/>
        <p:txBody>
          <a:bodyPr/>
          <a:lstStyle/>
          <a:p>
            <a:r>
              <a:rPr lang="en-US" dirty="0" smtClean="0"/>
              <a:t>Why Redesign?</a:t>
            </a:r>
          </a:p>
          <a:p>
            <a:pPr lvl="2">
              <a:buNone/>
            </a:pPr>
            <a:endParaRPr lang="en-US" sz="800" dirty="0" smtClean="0"/>
          </a:p>
          <a:p>
            <a:pPr lvl="1"/>
            <a:r>
              <a:rPr lang="en-US" dirty="0" smtClean="0"/>
              <a:t>Different data requirements from “Overloading” transaction</a:t>
            </a:r>
          </a:p>
          <a:p>
            <a:pPr lvl="1"/>
            <a:r>
              <a:rPr lang="en-US" dirty="0" smtClean="0"/>
              <a:t> Examples - RP transaction</a:t>
            </a:r>
          </a:p>
          <a:p>
            <a:pPr marL="1314450" lvl="2" indent="-452438"/>
            <a:r>
              <a:rPr lang="en-US" dirty="0" smtClean="0"/>
              <a:t>Indicated </a:t>
            </a:r>
            <a:r>
              <a:rPr lang="en-US" dirty="0" smtClean="0"/>
              <a:t>Value is required for collocated sampling, but must be null for PEP audits </a:t>
            </a:r>
          </a:p>
          <a:p>
            <a:pPr marL="1314450" lvl="2" indent="-452438"/>
            <a:r>
              <a:rPr lang="en-US" dirty="0" smtClean="0"/>
              <a:t>“Agency Performing FRM Audit” is required for reporting PEP results</a:t>
            </a:r>
          </a:p>
          <a:p>
            <a:pPr marL="1314450" lvl="2" indent="-452438"/>
            <a:r>
              <a:rPr lang="en-US" dirty="0" smtClean="0"/>
              <a:t>“Agency Performing FRM Audit” must be left blank for flow rate verifications, collocated sampling results, and 1-Point QC Checks</a:t>
            </a:r>
            <a:endParaRPr lang="en-US" dirty="0"/>
          </a:p>
        </p:txBody>
      </p:sp>
      <p:sp>
        <p:nvSpPr>
          <p:cNvPr id="4" name="Date Placeholder 3"/>
          <p:cNvSpPr>
            <a:spLocks noGrp="1"/>
          </p:cNvSpPr>
          <p:nvPr>
            <p:ph type="dt" sz="half" idx="10"/>
          </p:nvPr>
        </p:nvSpPr>
        <p:spPr/>
        <p:txBody>
          <a:bodyPr/>
          <a:lstStyle/>
          <a:p>
            <a:pPr>
              <a:defRPr/>
            </a:pPr>
            <a:r>
              <a:rPr lang="en-US" smtClean="0"/>
              <a:t>AQS Conference</a:t>
            </a:r>
            <a:endParaRPr lang="en-US" dirty="0"/>
          </a:p>
        </p:txBody>
      </p:sp>
      <p:sp>
        <p:nvSpPr>
          <p:cNvPr id="5" name="Footer Placeholder 4"/>
          <p:cNvSpPr>
            <a:spLocks noGrp="1"/>
          </p:cNvSpPr>
          <p:nvPr>
            <p:ph type="ftr" sz="quarter" idx="11"/>
          </p:nvPr>
        </p:nvSpPr>
        <p:spPr/>
        <p:txBody>
          <a:bodyPr/>
          <a:lstStyle/>
          <a:p>
            <a:pPr>
              <a:defRPr/>
            </a:pPr>
            <a:r>
              <a:rPr lang="en-US" smtClean="0"/>
              <a:t>Providence, Rhode Island</a:t>
            </a:r>
            <a:endParaRPr lang="en-US" dirty="0"/>
          </a:p>
        </p:txBody>
      </p:sp>
      <p:sp>
        <p:nvSpPr>
          <p:cNvPr id="6" name="Slide Number Placeholder 5"/>
          <p:cNvSpPr>
            <a:spLocks noGrp="1"/>
          </p:cNvSpPr>
          <p:nvPr>
            <p:ph type="sldNum" sz="quarter" idx="12"/>
          </p:nvPr>
        </p:nvSpPr>
        <p:spPr/>
        <p:txBody>
          <a:bodyPr/>
          <a:lstStyle/>
          <a:p>
            <a:pPr>
              <a:defRPr/>
            </a:pPr>
            <a:fld id="{264A56C2-A55C-492F-BE5B-65E0135330B4}" type="slidenum">
              <a:rPr lang="en-US" smtClean="0"/>
              <a:pPr>
                <a:defRPr/>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Precision &amp; Accuracy Redesign	</a:t>
            </a:r>
            <a:endParaRPr lang="en-US" dirty="0"/>
          </a:p>
        </p:txBody>
      </p:sp>
      <p:sp>
        <p:nvSpPr>
          <p:cNvPr id="3" name="Content Placeholder 2"/>
          <p:cNvSpPr>
            <a:spLocks noGrp="1"/>
          </p:cNvSpPr>
          <p:nvPr>
            <p:ph idx="1"/>
          </p:nvPr>
        </p:nvSpPr>
        <p:spPr/>
        <p:txBody>
          <a:bodyPr/>
          <a:lstStyle/>
          <a:p>
            <a:r>
              <a:rPr lang="en-US" dirty="0" smtClean="0"/>
              <a:t>Why Redesign?</a:t>
            </a:r>
          </a:p>
          <a:p>
            <a:pPr lvl="1"/>
            <a:endParaRPr lang="en-US" sz="800" dirty="0" smtClean="0"/>
          </a:p>
          <a:p>
            <a:pPr lvl="1"/>
            <a:r>
              <a:rPr lang="en-US" dirty="0" smtClean="0"/>
              <a:t>Generic or inappropriate names from transaction “Overloading” </a:t>
            </a:r>
          </a:p>
          <a:p>
            <a:pPr lvl="2"/>
            <a:r>
              <a:rPr lang="en-US" dirty="0" smtClean="0"/>
              <a:t>Which transaction should be used for each assessment type?</a:t>
            </a:r>
          </a:p>
          <a:p>
            <a:pPr lvl="3"/>
            <a:r>
              <a:rPr lang="en-US" dirty="0" smtClean="0"/>
              <a:t>Flow rate verification = RP</a:t>
            </a:r>
          </a:p>
          <a:p>
            <a:pPr lvl="3"/>
            <a:r>
              <a:rPr lang="en-US" dirty="0" smtClean="0"/>
              <a:t>Semi-annual flow rate audit = RA</a:t>
            </a:r>
          </a:p>
          <a:p>
            <a:pPr lvl="2"/>
            <a:r>
              <a:rPr lang="en-US" dirty="0" smtClean="0"/>
              <a:t>Field names on transactions</a:t>
            </a:r>
          </a:p>
          <a:p>
            <a:pPr marL="1771650" lvl="3" indent="-452438"/>
            <a:r>
              <a:rPr lang="en-US" dirty="0" smtClean="0"/>
              <a:t>Monitor id fields on laboratory audit of </a:t>
            </a:r>
            <a:r>
              <a:rPr lang="en-US" dirty="0" err="1" smtClean="0"/>
              <a:t>Pb</a:t>
            </a:r>
            <a:r>
              <a:rPr lang="en-US" dirty="0" smtClean="0"/>
              <a:t> Audit strips</a:t>
            </a:r>
          </a:p>
          <a:p>
            <a:pPr marL="1771650" lvl="3" indent="-452438"/>
            <a:r>
              <a:rPr lang="en-US" dirty="0" smtClean="0"/>
              <a:t>Actual value  = primary monitor value for collocation</a:t>
            </a:r>
          </a:p>
          <a:p>
            <a:pPr marL="1771650" lvl="3" indent="-452438"/>
            <a:r>
              <a:rPr lang="en-US" dirty="0" smtClean="0"/>
              <a:t>Actual value = collocated PEP monitor value for PEP audits</a:t>
            </a:r>
          </a:p>
          <a:p>
            <a:pPr marL="1771650" lvl="3" indent="-452438"/>
            <a:r>
              <a:rPr lang="en-US" dirty="0" smtClean="0"/>
              <a:t>Audit Type, Accuracy Type Audit Class on RA Transaction</a:t>
            </a:r>
          </a:p>
        </p:txBody>
      </p:sp>
      <p:sp>
        <p:nvSpPr>
          <p:cNvPr id="4" name="Date Placeholder 3"/>
          <p:cNvSpPr>
            <a:spLocks noGrp="1"/>
          </p:cNvSpPr>
          <p:nvPr>
            <p:ph type="dt" sz="half" idx="10"/>
          </p:nvPr>
        </p:nvSpPr>
        <p:spPr/>
        <p:txBody>
          <a:bodyPr/>
          <a:lstStyle/>
          <a:p>
            <a:pPr>
              <a:defRPr/>
            </a:pPr>
            <a:r>
              <a:rPr lang="en-US" smtClean="0"/>
              <a:t>AQS Conference</a:t>
            </a:r>
            <a:endParaRPr lang="en-US" dirty="0"/>
          </a:p>
        </p:txBody>
      </p:sp>
      <p:sp>
        <p:nvSpPr>
          <p:cNvPr id="5" name="Footer Placeholder 4"/>
          <p:cNvSpPr>
            <a:spLocks noGrp="1"/>
          </p:cNvSpPr>
          <p:nvPr>
            <p:ph type="ftr" sz="quarter" idx="11"/>
          </p:nvPr>
        </p:nvSpPr>
        <p:spPr/>
        <p:txBody>
          <a:bodyPr/>
          <a:lstStyle/>
          <a:p>
            <a:pPr>
              <a:defRPr/>
            </a:pPr>
            <a:r>
              <a:rPr lang="en-US" smtClean="0"/>
              <a:t>Providence, Rhode Island</a:t>
            </a:r>
            <a:endParaRPr lang="en-US" dirty="0"/>
          </a:p>
        </p:txBody>
      </p:sp>
      <p:sp>
        <p:nvSpPr>
          <p:cNvPr id="6" name="Slide Number Placeholder 5"/>
          <p:cNvSpPr>
            <a:spLocks noGrp="1"/>
          </p:cNvSpPr>
          <p:nvPr>
            <p:ph type="sldNum" sz="quarter" idx="12"/>
          </p:nvPr>
        </p:nvSpPr>
        <p:spPr/>
        <p:txBody>
          <a:bodyPr/>
          <a:lstStyle/>
          <a:p>
            <a:pPr>
              <a:defRPr/>
            </a:pPr>
            <a:fld id="{264A56C2-A55C-492F-BE5B-65E0135330B4}" type="slidenum">
              <a:rPr lang="en-US" smtClean="0"/>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Precision &amp; Accuracy Redesign</a:t>
            </a:r>
            <a:endParaRPr lang="en-US" dirty="0"/>
          </a:p>
        </p:txBody>
      </p:sp>
      <p:sp>
        <p:nvSpPr>
          <p:cNvPr id="3" name="Content Placeholder 2"/>
          <p:cNvSpPr>
            <a:spLocks noGrp="1"/>
          </p:cNvSpPr>
          <p:nvPr>
            <p:ph idx="1"/>
          </p:nvPr>
        </p:nvSpPr>
        <p:spPr>
          <a:xfrm>
            <a:off x="457200" y="1143000"/>
            <a:ext cx="8458200" cy="5181600"/>
          </a:xfrm>
        </p:spPr>
        <p:txBody>
          <a:bodyPr/>
          <a:lstStyle/>
          <a:p>
            <a:pPr lvl="0"/>
            <a:r>
              <a:rPr lang="en-US" dirty="0" smtClean="0"/>
              <a:t>Project Scope</a:t>
            </a:r>
          </a:p>
          <a:p>
            <a:pPr lvl="2"/>
            <a:r>
              <a:rPr lang="en-US" dirty="0" smtClean="0"/>
              <a:t>OAQPS Ambient Air Monitoring Group is project “sponsor”;  Mike Papp is </a:t>
            </a:r>
            <a:r>
              <a:rPr lang="en-US" dirty="0" smtClean="0"/>
              <a:t>lead</a:t>
            </a:r>
          </a:p>
          <a:p>
            <a:pPr lvl="2"/>
            <a:endParaRPr lang="en-US" sz="800" dirty="0" smtClean="0"/>
          </a:p>
          <a:p>
            <a:pPr lvl="2"/>
            <a:r>
              <a:rPr lang="en-US" dirty="0" smtClean="0"/>
              <a:t>No changes to data being monitored or </a:t>
            </a:r>
            <a:r>
              <a:rPr lang="en-US" dirty="0" smtClean="0"/>
              <a:t>collected</a:t>
            </a:r>
          </a:p>
          <a:p>
            <a:pPr lvl="2"/>
            <a:endParaRPr lang="en-US" sz="800" dirty="0" smtClean="0"/>
          </a:p>
          <a:p>
            <a:pPr lvl="2"/>
            <a:r>
              <a:rPr lang="en-US" dirty="0" smtClean="0"/>
              <a:t>No changes to Appendix A QA data submittal </a:t>
            </a:r>
            <a:r>
              <a:rPr lang="en-US" dirty="0" smtClean="0"/>
              <a:t>requirements</a:t>
            </a:r>
          </a:p>
          <a:p>
            <a:pPr lvl="2"/>
            <a:endParaRPr lang="en-US" sz="800" dirty="0" smtClean="0"/>
          </a:p>
          <a:p>
            <a:pPr lvl="2"/>
            <a:r>
              <a:rPr lang="en-US" dirty="0" smtClean="0"/>
              <a:t>NADG working with AAMG to define:</a:t>
            </a:r>
          </a:p>
          <a:p>
            <a:pPr lvl="3"/>
            <a:r>
              <a:rPr lang="en-US" dirty="0" smtClean="0"/>
              <a:t>New transaction format for each assessment type</a:t>
            </a:r>
          </a:p>
          <a:p>
            <a:pPr lvl="3"/>
            <a:r>
              <a:rPr lang="en-US" dirty="0" smtClean="0"/>
              <a:t>Concept of Operations document will define the detailed process of reporting data using each new </a:t>
            </a:r>
            <a:r>
              <a:rPr lang="en-US" dirty="0" smtClean="0"/>
              <a:t>transaction</a:t>
            </a:r>
          </a:p>
          <a:p>
            <a:pPr lvl="3"/>
            <a:endParaRPr lang="en-US" sz="800" dirty="0" smtClean="0"/>
          </a:p>
          <a:p>
            <a:pPr lvl="2"/>
            <a:r>
              <a:rPr lang="en-US" dirty="0" smtClean="0"/>
              <a:t>Continued support for current transactions </a:t>
            </a:r>
            <a:endParaRPr lang="en-US" dirty="0" smtClean="0"/>
          </a:p>
          <a:p>
            <a:pPr lvl="2"/>
            <a:endParaRPr lang="en-US" sz="800" dirty="0" smtClean="0"/>
          </a:p>
          <a:p>
            <a:pPr lvl="2"/>
            <a:r>
              <a:rPr lang="en-US" dirty="0" smtClean="0"/>
              <a:t>New XML schema with revised QA data </a:t>
            </a:r>
            <a:r>
              <a:rPr lang="en-US" dirty="0" smtClean="0"/>
              <a:t>elements</a:t>
            </a:r>
          </a:p>
          <a:p>
            <a:pPr lvl="2"/>
            <a:endParaRPr lang="en-US" sz="800" dirty="0" smtClean="0"/>
          </a:p>
          <a:p>
            <a:pPr lvl="2"/>
            <a:r>
              <a:rPr lang="en-US" dirty="0" smtClean="0"/>
              <a:t>AQSP&amp;A will be revised to conform to new </a:t>
            </a:r>
            <a:r>
              <a:rPr lang="en-US" dirty="0" smtClean="0"/>
              <a:t>transactions</a:t>
            </a:r>
            <a:endParaRPr lang="en-US" dirty="0" smtClean="0"/>
          </a:p>
        </p:txBody>
      </p:sp>
      <p:sp>
        <p:nvSpPr>
          <p:cNvPr id="4" name="Date Placeholder 3"/>
          <p:cNvSpPr>
            <a:spLocks noGrp="1"/>
          </p:cNvSpPr>
          <p:nvPr>
            <p:ph type="dt" sz="half" idx="10"/>
          </p:nvPr>
        </p:nvSpPr>
        <p:spPr/>
        <p:txBody>
          <a:bodyPr/>
          <a:lstStyle/>
          <a:p>
            <a:pPr>
              <a:defRPr/>
            </a:pPr>
            <a:r>
              <a:rPr lang="en-US" smtClean="0"/>
              <a:t>AQS Conference</a:t>
            </a:r>
            <a:endParaRPr lang="en-US" dirty="0"/>
          </a:p>
        </p:txBody>
      </p:sp>
      <p:sp>
        <p:nvSpPr>
          <p:cNvPr id="5" name="Footer Placeholder 4"/>
          <p:cNvSpPr>
            <a:spLocks noGrp="1"/>
          </p:cNvSpPr>
          <p:nvPr>
            <p:ph type="ftr" sz="quarter" idx="11"/>
          </p:nvPr>
        </p:nvSpPr>
        <p:spPr/>
        <p:txBody>
          <a:bodyPr/>
          <a:lstStyle/>
          <a:p>
            <a:pPr>
              <a:defRPr/>
            </a:pPr>
            <a:r>
              <a:rPr lang="en-US" smtClean="0"/>
              <a:t>Providence, Rhode Island</a:t>
            </a:r>
            <a:endParaRPr lang="en-US" dirty="0"/>
          </a:p>
        </p:txBody>
      </p:sp>
      <p:sp>
        <p:nvSpPr>
          <p:cNvPr id="6" name="Slide Number Placeholder 5"/>
          <p:cNvSpPr>
            <a:spLocks noGrp="1"/>
          </p:cNvSpPr>
          <p:nvPr>
            <p:ph type="sldNum" sz="quarter" idx="12"/>
          </p:nvPr>
        </p:nvSpPr>
        <p:spPr/>
        <p:txBody>
          <a:bodyPr/>
          <a:lstStyle/>
          <a:p>
            <a:pPr>
              <a:defRPr/>
            </a:pPr>
            <a:fld id="{264A56C2-A55C-492F-BE5B-65E0135330B4}" type="slidenum">
              <a:rPr lang="en-US" smtClean="0"/>
              <a:pPr>
                <a:defRPr/>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Precision &amp; Accuracy Redesign</a:t>
            </a:r>
            <a:endParaRPr lang="en-US" dirty="0"/>
          </a:p>
        </p:txBody>
      </p:sp>
      <p:sp>
        <p:nvSpPr>
          <p:cNvPr id="3" name="Content Placeholder 2"/>
          <p:cNvSpPr>
            <a:spLocks noGrp="1"/>
          </p:cNvSpPr>
          <p:nvPr>
            <p:ph idx="1"/>
          </p:nvPr>
        </p:nvSpPr>
        <p:spPr>
          <a:xfrm>
            <a:off x="457200" y="1219200"/>
            <a:ext cx="8153400" cy="4876800"/>
          </a:xfrm>
        </p:spPr>
        <p:txBody>
          <a:bodyPr/>
          <a:lstStyle/>
          <a:p>
            <a:pPr lvl="0"/>
            <a:r>
              <a:rPr lang="en-US" dirty="0" smtClean="0"/>
              <a:t>Project Scope (continued)</a:t>
            </a:r>
          </a:p>
          <a:p>
            <a:pPr lvl="2"/>
            <a:r>
              <a:rPr lang="en-US" dirty="0" smtClean="0"/>
              <a:t>Discoverer End User Layer </a:t>
            </a:r>
            <a:r>
              <a:rPr lang="en-US" dirty="0" smtClean="0"/>
              <a:t>coordination</a:t>
            </a:r>
          </a:p>
          <a:p>
            <a:pPr lvl="2"/>
            <a:endParaRPr lang="en-US" sz="800" dirty="0" smtClean="0"/>
          </a:p>
          <a:p>
            <a:pPr lvl="2"/>
            <a:r>
              <a:rPr lang="en-US" dirty="0" smtClean="0"/>
              <a:t>Collocated precision data will </a:t>
            </a:r>
            <a:r>
              <a:rPr lang="en-US" u="sng" dirty="0" smtClean="0"/>
              <a:t>always</a:t>
            </a:r>
            <a:r>
              <a:rPr lang="en-US" dirty="0" smtClean="0"/>
              <a:t> be system generated from raw data submittals</a:t>
            </a:r>
          </a:p>
          <a:p>
            <a:pPr lvl="3"/>
            <a:r>
              <a:rPr lang="en-US" dirty="0" smtClean="0"/>
              <a:t>For primary and QA monitor</a:t>
            </a:r>
          </a:p>
          <a:p>
            <a:pPr lvl="3"/>
            <a:r>
              <a:rPr lang="en-US" dirty="0" smtClean="0"/>
              <a:t>For other collocations </a:t>
            </a:r>
            <a:r>
              <a:rPr lang="en-US" dirty="0" smtClean="0"/>
              <a:t>also</a:t>
            </a:r>
          </a:p>
          <a:p>
            <a:pPr lvl="3"/>
            <a:endParaRPr lang="en-US" sz="800" dirty="0" smtClean="0"/>
          </a:p>
          <a:p>
            <a:pPr lvl="2"/>
            <a:r>
              <a:rPr lang="en-US" dirty="0" smtClean="0"/>
              <a:t>Introduce Agency Level transactions</a:t>
            </a:r>
          </a:p>
          <a:p>
            <a:pPr lvl="3"/>
            <a:r>
              <a:rPr lang="en-US" dirty="0" smtClean="0"/>
              <a:t>For </a:t>
            </a:r>
            <a:r>
              <a:rPr lang="en-US" dirty="0" err="1" smtClean="0"/>
              <a:t>Pb</a:t>
            </a:r>
            <a:r>
              <a:rPr lang="en-US" dirty="0" smtClean="0"/>
              <a:t> audit strip assessments</a:t>
            </a:r>
          </a:p>
          <a:p>
            <a:pPr lvl="3" fontAlgn="auto"/>
            <a:r>
              <a:rPr lang="en-US" dirty="0" smtClean="0"/>
              <a:t>AA – PGVP (USEPA Ambient Air Protocol Gas Verification Program)</a:t>
            </a:r>
          </a:p>
          <a:p>
            <a:pPr lvl="3" eaLnBrk="1" fontAlgn="t" hangingPunct="1"/>
            <a:r>
              <a:rPr lang="en-US" dirty="0" smtClean="0"/>
              <a:t>Ozone SRP (Ozone Standard Reference Photometer Program) </a:t>
            </a:r>
          </a:p>
          <a:p>
            <a:pPr lvl="3" eaLnBrk="1" fontAlgn="t" hangingPunct="1"/>
            <a:r>
              <a:rPr lang="en-US" dirty="0" smtClean="0"/>
              <a:t>TSA (Technical Systems Audit</a:t>
            </a:r>
            <a:r>
              <a:rPr lang="en-US" dirty="0" smtClean="0"/>
              <a:t>)</a:t>
            </a:r>
          </a:p>
          <a:p>
            <a:pPr lvl="3" eaLnBrk="1" fontAlgn="t" hangingPunct="1"/>
            <a:endParaRPr lang="en-US" sz="800" dirty="0" smtClean="0"/>
          </a:p>
          <a:p>
            <a:pPr lvl="2" eaLnBrk="1" fontAlgn="t" hangingPunct="1"/>
            <a:r>
              <a:rPr lang="en-US" dirty="0" smtClean="0"/>
              <a:t>Revised Data Quality Indicator Report (AMP255)</a:t>
            </a:r>
          </a:p>
          <a:p>
            <a:pPr lvl="3" eaLnBrk="1" fontAlgn="t" hangingPunct="1"/>
            <a:endParaRPr lang="en-US" dirty="0" smtClean="0"/>
          </a:p>
          <a:p>
            <a:pPr lvl="2"/>
            <a:endParaRPr lang="en-US" dirty="0" smtClean="0"/>
          </a:p>
          <a:p>
            <a:pPr lvl="2"/>
            <a:endParaRPr lang="en-US" dirty="0" smtClean="0"/>
          </a:p>
        </p:txBody>
      </p:sp>
      <p:sp>
        <p:nvSpPr>
          <p:cNvPr id="4" name="Date Placeholder 3"/>
          <p:cNvSpPr>
            <a:spLocks noGrp="1"/>
          </p:cNvSpPr>
          <p:nvPr>
            <p:ph type="dt" sz="half" idx="10"/>
          </p:nvPr>
        </p:nvSpPr>
        <p:spPr/>
        <p:txBody>
          <a:bodyPr/>
          <a:lstStyle/>
          <a:p>
            <a:pPr>
              <a:defRPr/>
            </a:pPr>
            <a:r>
              <a:rPr lang="en-US" dirty="0" smtClean="0"/>
              <a:t>AQS Conference</a:t>
            </a:r>
            <a:endParaRPr lang="en-US" dirty="0"/>
          </a:p>
        </p:txBody>
      </p:sp>
      <p:sp>
        <p:nvSpPr>
          <p:cNvPr id="5" name="Footer Placeholder 4"/>
          <p:cNvSpPr>
            <a:spLocks noGrp="1"/>
          </p:cNvSpPr>
          <p:nvPr>
            <p:ph type="ftr" sz="quarter" idx="11"/>
          </p:nvPr>
        </p:nvSpPr>
        <p:spPr/>
        <p:txBody>
          <a:bodyPr/>
          <a:lstStyle/>
          <a:p>
            <a:pPr>
              <a:defRPr/>
            </a:pPr>
            <a:r>
              <a:rPr lang="en-US" smtClean="0"/>
              <a:t>Providence, Rhode Island</a:t>
            </a:r>
            <a:endParaRPr lang="en-US" dirty="0"/>
          </a:p>
        </p:txBody>
      </p:sp>
      <p:sp>
        <p:nvSpPr>
          <p:cNvPr id="6" name="Slide Number Placeholder 5"/>
          <p:cNvSpPr>
            <a:spLocks noGrp="1"/>
          </p:cNvSpPr>
          <p:nvPr>
            <p:ph type="sldNum" sz="quarter" idx="12"/>
          </p:nvPr>
        </p:nvSpPr>
        <p:spPr/>
        <p:txBody>
          <a:bodyPr/>
          <a:lstStyle/>
          <a:p>
            <a:pPr>
              <a:defRPr/>
            </a:pPr>
            <a:fld id="{264A56C2-A55C-492F-BE5B-65E0135330B4}" type="slidenum">
              <a:rPr lang="en-US" smtClean="0"/>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Precision &amp; Accuracy Redesign</a:t>
            </a:r>
            <a:endParaRPr lang="en-US" dirty="0"/>
          </a:p>
        </p:txBody>
      </p:sp>
      <p:sp>
        <p:nvSpPr>
          <p:cNvPr id="3" name="Content Placeholder 2"/>
          <p:cNvSpPr>
            <a:spLocks noGrp="1"/>
          </p:cNvSpPr>
          <p:nvPr>
            <p:ph idx="1"/>
          </p:nvPr>
        </p:nvSpPr>
        <p:spPr/>
        <p:txBody>
          <a:bodyPr/>
          <a:lstStyle/>
          <a:p>
            <a:pPr lvl="0"/>
            <a:r>
              <a:rPr lang="en-US" dirty="0" smtClean="0"/>
              <a:t>Project Status</a:t>
            </a:r>
          </a:p>
          <a:p>
            <a:pPr lvl="2"/>
            <a:r>
              <a:rPr lang="en-US" dirty="0" smtClean="0"/>
              <a:t>Project initiated in Jan 2012</a:t>
            </a:r>
          </a:p>
          <a:p>
            <a:pPr lvl="2"/>
            <a:r>
              <a:rPr lang="en-US" dirty="0" smtClean="0"/>
              <a:t>Stakeholder workgroup formed </a:t>
            </a:r>
          </a:p>
          <a:p>
            <a:pPr lvl="2"/>
            <a:r>
              <a:rPr lang="en-US" dirty="0" smtClean="0"/>
              <a:t>New transactions drafted – in 3 rounds</a:t>
            </a:r>
          </a:p>
          <a:p>
            <a:pPr lvl="2"/>
            <a:r>
              <a:rPr lang="en-US" dirty="0" smtClean="0"/>
              <a:t>Initial workgroup review of 2/3 of new transactions</a:t>
            </a:r>
          </a:p>
          <a:p>
            <a:pPr lvl="2"/>
            <a:r>
              <a:rPr lang="en-US" dirty="0" smtClean="0"/>
              <a:t>Concept of Operations document under development</a:t>
            </a:r>
          </a:p>
          <a:p>
            <a:pPr lvl="3"/>
            <a:r>
              <a:rPr lang="en-US" dirty="0" smtClean="0"/>
              <a:t>Completion by early Fall</a:t>
            </a:r>
          </a:p>
          <a:p>
            <a:pPr lvl="3"/>
            <a:r>
              <a:rPr lang="en-US" dirty="0" smtClean="0"/>
              <a:t>Review by EPA / AQS users</a:t>
            </a:r>
          </a:p>
          <a:p>
            <a:pPr lvl="3"/>
            <a:r>
              <a:rPr lang="en-US" dirty="0" smtClean="0"/>
              <a:t>Provides basis for design efforts</a:t>
            </a:r>
          </a:p>
          <a:p>
            <a:pPr lvl="2"/>
            <a:r>
              <a:rPr lang="en-US" dirty="0" smtClean="0"/>
              <a:t>Begin software design and development for completion in 2013</a:t>
            </a:r>
          </a:p>
          <a:p>
            <a:pPr lvl="2"/>
            <a:r>
              <a:rPr lang="en-US" dirty="0" smtClean="0"/>
              <a:t>Data Conversion – migrate old data to new tables - ongoing</a:t>
            </a:r>
          </a:p>
          <a:p>
            <a:pPr lvl="3"/>
            <a:endParaRPr lang="en-US" dirty="0" smtClean="0"/>
          </a:p>
        </p:txBody>
      </p:sp>
      <p:sp>
        <p:nvSpPr>
          <p:cNvPr id="4" name="Date Placeholder 3"/>
          <p:cNvSpPr>
            <a:spLocks noGrp="1"/>
          </p:cNvSpPr>
          <p:nvPr>
            <p:ph type="dt" sz="half" idx="10"/>
          </p:nvPr>
        </p:nvSpPr>
        <p:spPr/>
        <p:txBody>
          <a:bodyPr/>
          <a:lstStyle/>
          <a:p>
            <a:pPr>
              <a:defRPr/>
            </a:pPr>
            <a:r>
              <a:rPr lang="en-US" smtClean="0"/>
              <a:t>AQS Conference</a:t>
            </a:r>
            <a:endParaRPr lang="en-US" dirty="0"/>
          </a:p>
        </p:txBody>
      </p:sp>
      <p:sp>
        <p:nvSpPr>
          <p:cNvPr id="5" name="Footer Placeholder 4"/>
          <p:cNvSpPr>
            <a:spLocks noGrp="1"/>
          </p:cNvSpPr>
          <p:nvPr>
            <p:ph type="ftr" sz="quarter" idx="11"/>
          </p:nvPr>
        </p:nvSpPr>
        <p:spPr/>
        <p:txBody>
          <a:bodyPr/>
          <a:lstStyle/>
          <a:p>
            <a:pPr>
              <a:defRPr/>
            </a:pPr>
            <a:r>
              <a:rPr lang="en-US" smtClean="0"/>
              <a:t>Providence, Rhode Island</a:t>
            </a:r>
            <a:endParaRPr lang="en-US" dirty="0"/>
          </a:p>
        </p:txBody>
      </p:sp>
      <p:sp>
        <p:nvSpPr>
          <p:cNvPr id="6" name="Slide Number Placeholder 5"/>
          <p:cNvSpPr>
            <a:spLocks noGrp="1"/>
          </p:cNvSpPr>
          <p:nvPr>
            <p:ph type="sldNum" sz="quarter" idx="12"/>
          </p:nvPr>
        </p:nvSpPr>
        <p:spPr/>
        <p:txBody>
          <a:bodyPr/>
          <a:lstStyle/>
          <a:p>
            <a:pPr>
              <a:defRPr/>
            </a:pPr>
            <a:fld id="{264A56C2-A55C-492F-BE5B-65E0135330B4}" type="slidenum">
              <a:rPr lang="en-US" smtClean="0"/>
              <a:pPr>
                <a:defRPr/>
              </a:pPr>
              <a:t>9</a:t>
            </a:fld>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8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8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12842</TotalTime>
  <Words>1386</Words>
  <Application>Microsoft Office PowerPoint</Application>
  <PresentationFormat>On-screen Show (4:3)</PresentationFormat>
  <Paragraphs>321</Paragraphs>
  <Slides>16</Slides>
  <Notes>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Blank Presentation</vt:lpstr>
      <vt:lpstr>Precision &amp; Accuracy Redesign</vt:lpstr>
      <vt:lpstr>Precision &amp; Accuracy Redesign</vt:lpstr>
      <vt:lpstr>Precision &amp; Accuracy Redesign</vt:lpstr>
      <vt:lpstr>Precision &amp; Accuracy Redesign </vt:lpstr>
      <vt:lpstr>Precision &amp; Accuracy Redesign </vt:lpstr>
      <vt:lpstr>Precision &amp; Accuracy Redesign </vt:lpstr>
      <vt:lpstr>Precision &amp; Accuracy Redesign</vt:lpstr>
      <vt:lpstr>Precision &amp; Accuracy Redesign</vt:lpstr>
      <vt:lpstr>Precision &amp; Accuracy Redesign</vt:lpstr>
      <vt:lpstr>QA Transaction Workgroup</vt:lpstr>
      <vt:lpstr>Assessment Transactions page1</vt:lpstr>
      <vt:lpstr>Assessment Transactions page 2</vt:lpstr>
      <vt:lpstr>Assessment Transactions page 3</vt:lpstr>
      <vt:lpstr>Precision &amp; Accuracy Redesign</vt:lpstr>
      <vt:lpstr>Precision &amp; Accuracy Redesign</vt:lpstr>
      <vt:lpstr>Precision &amp; Accuracy Redesign</vt:lpstr>
    </vt:vector>
  </TitlesOfParts>
  <Company>Office 2004 Test Drive User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 2004 Test Drive User</dc:creator>
  <cp:lastModifiedBy>EPA</cp:lastModifiedBy>
  <cp:revision>448</cp:revision>
  <dcterms:created xsi:type="dcterms:W3CDTF">2011-02-09T16:00:48Z</dcterms:created>
  <dcterms:modified xsi:type="dcterms:W3CDTF">2012-08-13T16:44:37Z</dcterms:modified>
</cp:coreProperties>
</file>